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27" r:id="rId1"/>
  </p:sldMasterIdLst>
  <p:notesMasterIdLst>
    <p:notesMasterId r:id="rId18"/>
  </p:notesMasterIdLst>
  <p:sldIdLst>
    <p:sldId id="256" r:id="rId2"/>
    <p:sldId id="257" r:id="rId3"/>
    <p:sldId id="270" r:id="rId4"/>
    <p:sldId id="281" r:id="rId5"/>
    <p:sldId id="283" r:id="rId6"/>
    <p:sldId id="302" r:id="rId7"/>
    <p:sldId id="284" r:id="rId8"/>
    <p:sldId id="294" r:id="rId9"/>
    <p:sldId id="293" r:id="rId10"/>
    <p:sldId id="286" r:id="rId11"/>
    <p:sldId id="299" r:id="rId12"/>
    <p:sldId id="297" r:id="rId13"/>
    <p:sldId id="301" r:id="rId14"/>
    <p:sldId id="298" r:id="rId15"/>
    <p:sldId id="280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766A"/>
    <a:srgbClr val="E83F3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72" y="14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9BE47-745F-2C4E-8B73-710104118D8A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E8CA2-7A5B-7641-8641-CFC15DDDFC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316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latin typeface="News Gothic MT"/>
                <a:cs typeface="News Gothic MT"/>
              </a:rPr>
              <a:t>In the absence of government assistance and international aid, poor victims rely on an array of (often innovative) pre- and post-disaster arrangements for financing their recovery.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CA2-7A5B-7641-8641-CFC15DDDFC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047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News Gothic MT"/>
              <a:cs typeface="News Gothic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CA2-7A5B-7641-8641-CFC15DDDFC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047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News Gothic MT"/>
              <a:cs typeface="News Gothic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CA2-7A5B-7641-8641-CFC15DDDFCD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047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News Gothic MT"/>
              <a:cs typeface="News Gothic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CA2-7A5B-7641-8641-CFC15DDDFCD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047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News Gothic MT"/>
              <a:cs typeface="News Gothic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CA2-7A5B-7641-8641-CFC15DDDFC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047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News Gothic MT"/>
              <a:cs typeface="News Gothic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CA2-7A5B-7641-8641-CFC15DDDFCD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047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 smtClean="0">
              <a:latin typeface="News Gothic MT"/>
              <a:cs typeface="News Gothic M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CA2-7A5B-7641-8641-CFC15DDDFC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047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Reality Checking Device (2008) is an interactive machine which offers, on its mirrored surface, statistical information on the current trends of paranoid concern: plane crashes, terrorist attacks, gun crime, bird flu etc.</a:t>
            </a:r>
            <a:br>
              <a:rPr lang="en-GB" dirty="0" smtClean="0"/>
            </a:br>
            <a:r>
              <a:rPr lang="en-GB" dirty="0" smtClean="0"/>
              <a:t>The work presents a surface where (physical) reflexion, (psychical) reflection, and (statistical) projection converge: the outline of our self-image is one traced by unfounded fears.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CA2-7A5B-7641-8641-CFC15DDDFCD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90478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Connection – someone has too many</a:t>
            </a:r>
            <a:r>
              <a:rPr lang="en-GB" baseline="0" dirty="0" smtClean="0"/>
              <a:t> other risks to worry about.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E8CA2-7A5B-7641-8641-CFC15DDDFCD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7816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6BB24-B871-B340-AEFD-FF4B8BCD4B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4458" y="211697"/>
            <a:ext cx="8624048" cy="138850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dirty="0" smtClean="0"/>
              <a:t>Click to edit Master title new line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9A76588-8F83-B040-9250-9132A926B6C6}" type="datetimeFigureOut">
              <a:rPr lang="en-US" smtClean="0"/>
              <a:pPr/>
              <a:t>4/23/2013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46B76272-46BD-5649-8931-54C0E57E4D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3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Coping with the financial impact of disasters: a micro-perspective</a:t>
            </a:r>
            <a:endParaRPr lang="en-US" sz="4000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322921" y="3769890"/>
            <a:ext cx="6498159" cy="66774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Insurance as a method for Disaster Risk Reduction in SEE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Skopje, 23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-24 April 2013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22920" y="5548949"/>
            <a:ext cx="6498159" cy="729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lang="en-US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Richard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Poulter,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Researcher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Disaster Risk Financing</a:t>
            </a: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University of Copenhagen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21080" y="5171061"/>
            <a:ext cx="1060450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302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58" y="211697"/>
            <a:ext cx="8624048" cy="1388504"/>
          </a:xfrm>
        </p:spPr>
        <p:txBody>
          <a:bodyPr/>
          <a:lstStyle/>
          <a:p>
            <a:r>
              <a:rPr lang="en-US" dirty="0"/>
              <a:t>Ethical question: who should bear disaster risks?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ct val="20000"/>
              </a:spcBef>
              <a:buNone/>
              <a:defRPr/>
            </a:pPr>
            <a:endParaRPr lang="en-US" sz="22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Efficiency </a:t>
            </a: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argument:  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Disaster risks should be responsibility of those who are located in high-risk areas to discourage settlement in these areas and to encourage individual mitigation measures.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Equity argument: </a:t>
            </a:r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There is a need for social solidarity with disaster victims to help poor and those living or working in high-risk </a:t>
            </a:r>
            <a:r>
              <a:rPr 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areas</a:t>
            </a:r>
            <a:endParaRPr lang="en-GB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617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58" y="211698"/>
            <a:ext cx="8624048" cy="1388504"/>
          </a:xfrm>
        </p:spPr>
        <p:txBody>
          <a:bodyPr/>
          <a:lstStyle/>
          <a:p>
            <a:r>
              <a:rPr lang="en-US" dirty="0" smtClean="0"/>
              <a:t>Increasing insurance coverage: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2012 study by Lloyd’s of London found: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754414" y="2318731"/>
            <a:ext cx="2717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A 1% </a:t>
            </a:r>
            <a:r>
              <a:rPr lang="en-GB" dirty="0"/>
              <a:t>increase in </a:t>
            </a:r>
            <a:r>
              <a:rPr lang="en-GB" dirty="0" smtClean="0"/>
              <a:t>insurance penetration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892322" y="4292075"/>
            <a:ext cx="4320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“Governments </a:t>
            </a:r>
            <a:r>
              <a:rPr lang="en-US" sz="2000" b="1" dirty="0"/>
              <a:t>can </a:t>
            </a:r>
            <a:r>
              <a:rPr lang="en-US" sz="2000" b="1" dirty="0" smtClean="0"/>
              <a:t>help </a:t>
            </a:r>
            <a:r>
              <a:rPr lang="en-US" sz="2000" b="1" dirty="0"/>
              <a:t>their economies by opening up markets to private insurers to increase the </a:t>
            </a:r>
            <a:r>
              <a:rPr lang="en-US" sz="2000" b="1" dirty="0" smtClean="0"/>
              <a:t>capacity.”</a:t>
            </a:r>
            <a:endParaRPr lang="en-GB" sz="2000" b="1" dirty="0"/>
          </a:p>
        </p:txBody>
      </p:sp>
      <p:sp>
        <p:nvSpPr>
          <p:cNvPr id="12" name="Rectangle 11"/>
          <p:cNvSpPr/>
          <p:nvPr/>
        </p:nvSpPr>
        <p:spPr>
          <a:xfrm>
            <a:off x="892322" y="2389295"/>
            <a:ext cx="43075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/>
              <a:t>“Underinsurance places an </a:t>
            </a:r>
            <a:r>
              <a:rPr lang="en-GB" sz="2000" b="1" dirty="0"/>
              <a:t>unnecessary burden </a:t>
            </a:r>
            <a:r>
              <a:rPr lang="en-GB" sz="2000" b="1" dirty="0" smtClean="0"/>
              <a:t>on </a:t>
            </a:r>
            <a:r>
              <a:rPr lang="en-GB" sz="2000" b="1" dirty="0"/>
              <a:t>the state and </a:t>
            </a:r>
            <a:r>
              <a:rPr lang="en-GB" sz="2000" b="1" dirty="0" smtClean="0"/>
              <a:t>results in a </a:t>
            </a:r>
            <a:r>
              <a:rPr lang="en-GB" sz="2000" b="1" dirty="0"/>
              <a:t>higher cost of recovery after </a:t>
            </a:r>
            <a:r>
              <a:rPr lang="en-GB" sz="2000" b="1" dirty="0" smtClean="0"/>
              <a:t>disasters.”</a:t>
            </a:r>
            <a:endParaRPr lang="en-GB" sz="2000" b="1" dirty="0"/>
          </a:p>
        </p:txBody>
      </p:sp>
      <p:sp>
        <p:nvSpPr>
          <p:cNvPr id="4" name="Up Arrow 3"/>
          <p:cNvSpPr/>
          <p:nvPr/>
        </p:nvSpPr>
        <p:spPr>
          <a:xfrm>
            <a:off x="5125444" y="2318731"/>
            <a:ext cx="458634" cy="57441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Up Arrow 14"/>
          <p:cNvSpPr/>
          <p:nvPr/>
        </p:nvSpPr>
        <p:spPr>
          <a:xfrm rot="10800000">
            <a:off x="8045270" y="3120340"/>
            <a:ext cx="458634" cy="57441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754414" y="3066403"/>
            <a:ext cx="24215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A 13% reduction in uninsured losses</a:t>
            </a:r>
            <a:endParaRPr lang="en-GB" dirty="0"/>
          </a:p>
        </p:txBody>
      </p:sp>
      <p:sp>
        <p:nvSpPr>
          <p:cNvPr id="5" name="Equal 4"/>
          <p:cNvSpPr/>
          <p:nvPr/>
        </p:nvSpPr>
        <p:spPr>
          <a:xfrm>
            <a:off x="5139226" y="3120340"/>
            <a:ext cx="444852" cy="592394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754414" y="4287278"/>
            <a:ext cx="2717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A 1% </a:t>
            </a:r>
            <a:r>
              <a:rPr lang="en-GB" dirty="0"/>
              <a:t>increase in </a:t>
            </a:r>
            <a:r>
              <a:rPr lang="en-GB" dirty="0" smtClean="0"/>
              <a:t>insurance penetration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5754414" y="5049403"/>
            <a:ext cx="304450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An increased</a:t>
            </a:r>
          </a:p>
          <a:p>
            <a:r>
              <a:rPr lang="en-GB" dirty="0" smtClean="0"/>
              <a:t>investment of 2%</a:t>
            </a:r>
          </a:p>
          <a:p>
            <a:r>
              <a:rPr lang="en-GB" dirty="0" smtClean="0"/>
              <a:t>of GDP</a:t>
            </a:r>
            <a:endParaRPr lang="en-GB" dirty="0"/>
          </a:p>
        </p:txBody>
      </p:sp>
      <p:sp>
        <p:nvSpPr>
          <p:cNvPr id="22" name="Up Arrow 21"/>
          <p:cNvSpPr/>
          <p:nvPr/>
        </p:nvSpPr>
        <p:spPr>
          <a:xfrm>
            <a:off x="5125444" y="4211961"/>
            <a:ext cx="458634" cy="57441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Equal 22"/>
          <p:cNvSpPr/>
          <p:nvPr/>
        </p:nvSpPr>
        <p:spPr>
          <a:xfrm>
            <a:off x="5139226" y="5013570"/>
            <a:ext cx="444852" cy="592394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4" name="Up Arrow 23"/>
          <p:cNvSpPr/>
          <p:nvPr/>
        </p:nvSpPr>
        <p:spPr>
          <a:xfrm>
            <a:off x="8045270" y="5129301"/>
            <a:ext cx="458634" cy="57441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0000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1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4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700"/>
                            </p:stCondLst>
                            <p:childTnLst>
                              <p:par>
                                <p:cTn id="35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7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8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"/>
                            </p:stCondLst>
                            <p:childTnLst>
                              <p:par>
                                <p:cTn id="5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8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3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4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700"/>
                            </p:stCondLst>
                            <p:childTnLst>
                              <p:par>
                                <p:cTn id="72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4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5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250" autoRev="1" fill="remove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  <p:bldP spid="4" grpId="0" animBg="1"/>
      <p:bldP spid="4" grpId="1" animBg="1"/>
      <p:bldP spid="15" grpId="0" animBg="1"/>
      <p:bldP spid="15" grpId="1" animBg="1"/>
      <p:bldP spid="16" grpId="0"/>
      <p:bldP spid="5" grpId="0" animBg="1"/>
      <p:bldP spid="17" grpId="0"/>
      <p:bldP spid="20" grpId="0"/>
      <p:bldP spid="22" grpId="0" animBg="1"/>
      <p:bldP spid="22" grpId="1" animBg="1"/>
      <p:bldP spid="23" grpId="0" animBg="1"/>
      <p:bldP spid="24" grpId="0" animBg="1"/>
      <p:bldP spid="24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58" y="211697"/>
            <a:ext cx="8624048" cy="1388504"/>
          </a:xfrm>
        </p:spPr>
        <p:txBody>
          <a:bodyPr/>
          <a:lstStyle/>
          <a:p>
            <a:r>
              <a:rPr lang="en-US" dirty="0"/>
              <a:t>Increasing insurance coverage: </a:t>
            </a:r>
            <a:r>
              <a:rPr lang="en-US" dirty="0" smtClean="0"/>
              <a:t>demand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17842"/>
            <a:ext cx="4605432" cy="24765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Regulation of insurers to increase confidence in the industry</a:t>
            </a:r>
          </a:p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Premium legislation (max / min / rating factors)</a:t>
            </a:r>
          </a:p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Premium monitoring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4706" y="1617842"/>
            <a:ext cx="3733800" cy="24765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49274" y="4199944"/>
            <a:ext cx="8339231" cy="2062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Legislation to make insurance compulsory</a:t>
            </a:r>
          </a:p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Providing incentives (or removing disincentives such as generous benefit provision) to take out insurance</a:t>
            </a:r>
          </a:p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Develop bundled products</a:t>
            </a:r>
          </a:p>
        </p:txBody>
      </p:sp>
    </p:spTree>
    <p:extLst>
      <p:ext uri="{BB962C8B-B14F-4D97-AF65-F5344CB8AC3E}">
        <p14:creationId xmlns:p14="http://schemas.microsoft.com/office/powerpoint/2010/main" xmlns="" val="2574723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58" y="211697"/>
            <a:ext cx="8624048" cy="1388504"/>
          </a:xfrm>
        </p:spPr>
        <p:txBody>
          <a:bodyPr/>
          <a:lstStyle/>
          <a:p>
            <a:r>
              <a:rPr lang="en-US" dirty="0"/>
              <a:t>Increasing insurance coverage: </a:t>
            </a:r>
            <a:r>
              <a:rPr lang="en-US" dirty="0" smtClean="0"/>
              <a:t>supply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131" y="1959080"/>
            <a:ext cx="4281419" cy="21717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Regulation of insurers to increase confidence in the industry</a:t>
            </a:r>
          </a:p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Legislation to make insurance compulsory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232" y="1600201"/>
            <a:ext cx="3736372" cy="248280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11233" y="4160003"/>
            <a:ext cx="8180318" cy="22790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Providing incentives for companies</a:t>
            </a:r>
          </a:p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Catastrophe Insurance Pools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Turkey)</a:t>
            </a:r>
          </a:p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Index-Based Agricultural Insurance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India)</a:t>
            </a:r>
          </a:p>
          <a:p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Agricultural Insurance Pool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Mongolia)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18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50958" y="6366742"/>
            <a:ext cx="74350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smtClean="0">
                <a:solidFill>
                  <a:schemeClr val="bg1"/>
                </a:solidFill>
              </a:rPr>
              <a:t>Source: http</a:t>
            </a:r>
            <a:r>
              <a:rPr lang="en-GB" sz="1400" dirty="0">
                <a:solidFill>
                  <a:schemeClr val="bg1"/>
                </a:solidFill>
              </a:rPr>
              <a:t>://www.colorful-data.net/risk-perception-and-actual-hazards/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64458" y="211697"/>
            <a:ext cx="8624048" cy="1442651"/>
          </a:xfrm>
        </p:spPr>
        <p:txBody>
          <a:bodyPr/>
          <a:lstStyle/>
          <a:p>
            <a:r>
              <a:rPr lang="en-US" dirty="0"/>
              <a:t>A key challenge: </a:t>
            </a:r>
            <a:r>
              <a:rPr lang="en-US" dirty="0" smtClean="0"/>
              <a:t>risk perceptions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228164" y="4145667"/>
            <a:ext cx="6868474" cy="176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33141" y="5484762"/>
            <a:ext cx="1708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Actual hazard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16364" y="4163309"/>
            <a:ext cx="176398" cy="176412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 flipH="1">
            <a:off x="919460" y="3134989"/>
            <a:ext cx="1010596" cy="1010677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1819097" y="4163309"/>
            <a:ext cx="176398" cy="17641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 flipH="1">
            <a:off x="1225982" y="2757909"/>
            <a:ext cx="1387646" cy="1387757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211172" y="2573243"/>
            <a:ext cx="1354758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600" b="1" dirty="0">
                <a:solidFill>
                  <a:schemeClr val="accent3">
                    <a:lumMod val="75000"/>
                  </a:schemeClr>
                </a:solidFill>
              </a:rPr>
              <a:t>Plane crash</a:t>
            </a:r>
          </a:p>
        </p:txBody>
      </p:sp>
      <p:sp>
        <p:nvSpPr>
          <p:cNvPr id="20" name="Oval 19"/>
          <p:cNvSpPr/>
          <p:nvPr/>
        </p:nvSpPr>
        <p:spPr>
          <a:xfrm>
            <a:off x="2448497" y="4163308"/>
            <a:ext cx="290413" cy="276355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 flipH="1">
            <a:off x="1520121" y="1989526"/>
            <a:ext cx="2158219" cy="2158393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1040310" y="1611769"/>
            <a:ext cx="171463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FF6600"/>
                </a:solidFill>
              </a:rPr>
              <a:t>Terrorist attack</a:t>
            </a:r>
            <a:endParaRPr lang="en-GB" sz="1600" b="1" dirty="0">
              <a:solidFill>
                <a:srgbClr val="FF66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2415" y="2158387"/>
            <a:ext cx="1640694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Mobile phones</a:t>
            </a:r>
            <a:endParaRPr lang="en-GB" sz="1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3180224" y="4165558"/>
            <a:ext cx="313978" cy="3175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 flipH="1">
            <a:off x="2431998" y="2351043"/>
            <a:ext cx="1779092" cy="177923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2215544" y="2071019"/>
            <a:ext cx="93006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FFFF00"/>
                </a:solidFill>
              </a:rPr>
              <a:t>Bird flu</a:t>
            </a:r>
            <a:endParaRPr lang="en-GB" sz="1600" b="1" dirty="0">
              <a:solidFill>
                <a:srgbClr val="FFFF00"/>
              </a:solidFill>
            </a:endParaRP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3739627" y="4163310"/>
            <a:ext cx="371345" cy="371374"/>
          </a:xfrm>
          <a:prstGeom prst="ellipse">
            <a:avLst/>
          </a:prstGeom>
          <a:solidFill>
            <a:srgbClr val="18357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 flipH="1">
            <a:off x="3352470" y="2999911"/>
            <a:ext cx="1128025" cy="1128115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134476" y="1854575"/>
            <a:ext cx="18096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</a:rPr>
              <a:t>Public outrage</a:t>
            </a:r>
            <a:endParaRPr lang="en-GB" b="1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08695" y="2518068"/>
            <a:ext cx="2071200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accent4">
                    <a:lumMod val="75000"/>
                  </a:schemeClr>
                </a:solidFill>
              </a:rPr>
              <a:t>Daily glass of wine</a:t>
            </a:r>
            <a:endParaRPr lang="en-GB" sz="1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4268488" y="4153658"/>
            <a:ext cx="597578" cy="58026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 flipH="1">
            <a:off x="3890020" y="2796072"/>
            <a:ext cx="1331846" cy="1331954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890020" y="2292382"/>
            <a:ext cx="2093842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rgbClr val="FF0000"/>
                </a:solidFill>
              </a:rPr>
              <a:t>Stock market crash</a:t>
            </a:r>
            <a:endParaRPr lang="en-GB" sz="1600" b="1" dirty="0">
              <a:solidFill>
                <a:srgbClr val="FF0000"/>
              </a:solidFill>
            </a:endParaRPr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 flipH="1">
            <a:off x="4948766" y="4173356"/>
            <a:ext cx="722599" cy="72265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5229724" y="3992182"/>
            <a:ext cx="146412" cy="143994"/>
          </a:xfrm>
          <a:prstGeom prst="ellipse">
            <a:avLst/>
          </a:prstGeom>
          <a:solidFill>
            <a:srgbClr val="74980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105022" y="3622982"/>
            <a:ext cx="646331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1600" b="1" dirty="0" smtClean="0">
                <a:solidFill>
                  <a:schemeClr val="accent1"/>
                </a:solidFill>
              </a:rPr>
              <a:t>Heat</a:t>
            </a:r>
            <a:endParaRPr lang="en-GB" sz="1600" b="1" dirty="0">
              <a:solidFill>
                <a:schemeClr val="accent1"/>
              </a:solidFill>
            </a:endParaRPr>
          </a:p>
        </p:txBody>
      </p:sp>
      <p:sp>
        <p:nvSpPr>
          <p:cNvPr id="39" name="Oval 38"/>
          <p:cNvSpPr>
            <a:spLocks noChangeAspect="1"/>
          </p:cNvSpPr>
          <p:nvPr/>
        </p:nvSpPr>
        <p:spPr>
          <a:xfrm>
            <a:off x="5683988" y="3766863"/>
            <a:ext cx="371345" cy="371374"/>
          </a:xfrm>
          <a:prstGeom prst="ellipse">
            <a:avLst/>
          </a:prstGeom>
          <a:solidFill>
            <a:srgbClr val="6600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5485106" y="4158171"/>
            <a:ext cx="791935" cy="791999"/>
          </a:xfrm>
          <a:prstGeom prst="ellipse">
            <a:avLst/>
          </a:prstGeom>
          <a:solidFill>
            <a:srgbClr val="6600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 flipH="1">
            <a:off x="5736908" y="4189292"/>
            <a:ext cx="1715720" cy="171585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>
            <a:spLocks noChangeAspect="1"/>
          </p:cNvSpPr>
          <p:nvPr/>
        </p:nvSpPr>
        <p:spPr>
          <a:xfrm flipH="1">
            <a:off x="6495414" y="3954746"/>
            <a:ext cx="180000" cy="18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5074939" y="3099707"/>
            <a:ext cx="1404531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660066"/>
                </a:solidFill>
              </a:rPr>
              <a:t>Credit card</a:t>
            </a:r>
          </a:p>
          <a:p>
            <a:pPr algn="ctr"/>
            <a:r>
              <a:rPr lang="en-GB" sz="1600" b="1" dirty="0" smtClean="0">
                <a:solidFill>
                  <a:srgbClr val="660066"/>
                </a:solidFill>
              </a:rPr>
              <a:t>fraud</a:t>
            </a:r>
            <a:endParaRPr lang="en-GB" sz="1600" b="1" dirty="0">
              <a:solidFill>
                <a:srgbClr val="660066"/>
              </a:solidFill>
            </a:endParaRPr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 flipH="1">
            <a:off x="6883398" y="3490313"/>
            <a:ext cx="655302" cy="655354"/>
          </a:xfrm>
          <a:prstGeom prst="ellipse">
            <a:avLst/>
          </a:prstGeom>
          <a:solidFill>
            <a:srgbClr val="00009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983355" y="3330594"/>
            <a:ext cx="1258477" cy="58477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Pedestrian</a:t>
            </a:r>
          </a:p>
          <a:p>
            <a:pPr algn="ctr"/>
            <a:r>
              <a:rPr lang="en-GB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accident</a:t>
            </a:r>
            <a:endParaRPr lang="en-GB" sz="16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 flipH="1">
            <a:off x="6243072" y="4181974"/>
            <a:ext cx="1941761" cy="1941914"/>
          </a:xfrm>
          <a:prstGeom prst="ellipse">
            <a:avLst/>
          </a:prstGeom>
          <a:solidFill>
            <a:srgbClr val="00009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>
            <a:spLocks noChangeAspect="1"/>
          </p:cNvSpPr>
          <p:nvPr/>
        </p:nvSpPr>
        <p:spPr>
          <a:xfrm flipH="1">
            <a:off x="7538700" y="3321675"/>
            <a:ext cx="823925" cy="823992"/>
          </a:xfrm>
          <a:prstGeom prst="ellipse">
            <a:avLst/>
          </a:prstGeom>
          <a:solidFill>
            <a:srgbClr val="E876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/>
          <p:cNvSpPr>
            <a:spLocks noChangeAspect="1"/>
          </p:cNvSpPr>
          <p:nvPr/>
        </p:nvSpPr>
        <p:spPr>
          <a:xfrm flipH="1">
            <a:off x="6854333" y="4184074"/>
            <a:ext cx="2164851" cy="2165027"/>
          </a:xfrm>
          <a:prstGeom prst="ellipse">
            <a:avLst/>
          </a:prstGeom>
          <a:solidFill>
            <a:srgbClr val="E8766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485367" y="3022216"/>
            <a:ext cx="140453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accent4"/>
                </a:solidFill>
              </a:rPr>
              <a:t>Cancer</a:t>
            </a:r>
            <a:endParaRPr lang="en-GB" sz="1600" b="1" dirty="0">
              <a:solidFill>
                <a:schemeClr val="accent4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85463" y="2687789"/>
            <a:ext cx="1404531" cy="58477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E8766A"/>
                </a:solidFill>
              </a:rPr>
              <a:t>Heart disease</a:t>
            </a:r>
            <a:endParaRPr lang="en-GB" sz="1600" b="1" dirty="0">
              <a:solidFill>
                <a:srgbClr val="E876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712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/>
      <p:bldP spid="20" grpId="0" animBg="1"/>
      <p:bldP spid="21" grpId="0" animBg="1"/>
      <p:bldP spid="22" grpId="0"/>
      <p:bldP spid="19" grpId="0"/>
      <p:bldP spid="23" grpId="0" animBg="1"/>
      <p:bldP spid="24" grpId="0" animBg="1"/>
      <p:bldP spid="25" grpId="0"/>
      <p:bldP spid="26" grpId="0" animBg="1"/>
      <p:bldP spid="27" grpId="0" animBg="1"/>
      <p:bldP spid="29" grpId="0"/>
      <p:bldP spid="30" grpId="0" animBg="1"/>
      <p:bldP spid="31" grpId="0" animBg="1"/>
      <p:bldP spid="32" grpId="0"/>
      <p:bldP spid="33" grpId="0" animBg="1"/>
      <p:bldP spid="36" grpId="0" animBg="1"/>
      <p:bldP spid="37" grpId="0"/>
      <p:bldP spid="39" grpId="0" animBg="1"/>
      <p:bldP spid="40" grpId="0" animBg="1"/>
      <p:bldP spid="42" grpId="0" animBg="1"/>
      <p:bldP spid="44" grpId="0" animBg="1"/>
      <p:bldP spid="41" grpId="0"/>
      <p:bldP spid="46" grpId="0" animBg="1"/>
      <p:bldP spid="45" grpId="0"/>
      <p:bldP spid="47" grpId="0" animBg="1"/>
      <p:bldP spid="49" grpId="0" animBg="1"/>
      <p:bldP spid="50" grpId="0" animBg="1"/>
      <p:bldP spid="48" grpId="0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Challenges to scaling up insurance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200" b="1" dirty="0" smtClean="0"/>
          </a:p>
          <a:p>
            <a:r>
              <a:rPr lang="en-US" sz="2200" b="1" dirty="0" smtClean="0"/>
              <a:t>Information and experience</a:t>
            </a:r>
            <a:endParaRPr lang="en-US" sz="2200" dirty="0"/>
          </a:p>
          <a:p>
            <a:r>
              <a:rPr lang="en-US" sz="2200" b="1" dirty="0" smtClean="0"/>
              <a:t>Trust</a:t>
            </a:r>
            <a:endParaRPr lang="en-US" sz="2200" dirty="0" smtClean="0"/>
          </a:p>
          <a:p>
            <a:r>
              <a:rPr lang="en-US" sz="2200" b="1" dirty="0" smtClean="0"/>
              <a:t>Connection</a:t>
            </a:r>
            <a:endParaRPr lang="en-US" sz="2200" dirty="0" smtClean="0"/>
          </a:p>
          <a:p>
            <a:r>
              <a:rPr lang="en-US" sz="2200" b="1" dirty="0" smtClean="0"/>
              <a:t>Cost/Liquidity</a:t>
            </a:r>
          </a:p>
          <a:p>
            <a:r>
              <a:rPr lang="en-US" sz="2200" b="1" dirty="0" smtClean="0"/>
              <a:t>Capacity of insurers to absorb risk</a:t>
            </a:r>
            <a:endParaRPr lang="en-US" sz="2200" dirty="0" smtClean="0"/>
          </a:p>
          <a:p>
            <a:r>
              <a:rPr lang="en-US" sz="2200" b="1" dirty="0" smtClean="0"/>
              <a:t>Benefit – </a:t>
            </a:r>
            <a:r>
              <a:rPr lang="en-US" sz="2200" u="sng" dirty="0" smtClean="0"/>
              <a:t>insurance isn’t always appropriate!</a:t>
            </a:r>
            <a:endParaRPr lang="en-US" sz="2200" u="sng" dirty="0"/>
          </a:p>
        </p:txBody>
      </p:sp>
    </p:spTree>
    <p:extLst>
      <p:ext uri="{BB962C8B-B14F-4D97-AF65-F5344CB8AC3E}">
        <p14:creationId xmlns:p14="http://schemas.microsoft.com/office/powerpoint/2010/main" xmlns="" val="369996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AT" dirty="0" smtClean="0"/>
              <a:t>The </a:t>
            </a:r>
            <a:r>
              <a:rPr lang="de-AT" dirty="0" err="1" smtClean="0"/>
              <a:t>micro</a:t>
            </a:r>
            <a:r>
              <a:rPr lang="de-AT" dirty="0" smtClean="0"/>
              <a:t> </a:t>
            </a:r>
            <a:r>
              <a:rPr lang="de-AT" dirty="0" err="1" smtClean="0"/>
              <a:t>perspective</a:t>
            </a:r>
            <a:r>
              <a:rPr lang="de-AT" dirty="0" smtClean="0"/>
              <a:t>: </a:t>
            </a:r>
            <a:r>
              <a:rPr lang="de-AT" dirty="0" err="1" smtClean="0"/>
              <a:t>summing</a:t>
            </a:r>
            <a:r>
              <a:rPr lang="de-AT" dirty="0" smtClean="0"/>
              <a:t> </a:t>
            </a:r>
            <a:r>
              <a:rPr lang="de-AT" dirty="0" err="1" smtClean="0"/>
              <a:t>up</a:t>
            </a:r>
            <a:endParaRPr lang="de-AT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4458" y="1600201"/>
            <a:ext cx="8624047" cy="434340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en-GB" sz="2000" b="1" dirty="0" smtClean="0"/>
              <a:t>Benefits of promoting insurance on a micro level</a:t>
            </a:r>
          </a:p>
          <a:p>
            <a:pPr lvl="1">
              <a:defRPr/>
            </a:pPr>
            <a:r>
              <a:rPr lang="en-GB" sz="2000" dirty="0" smtClean="0"/>
              <a:t>Risk financing is most suited to medium to extreme losses</a:t>
            </a:r>
          </a:p>
          <a:p>
            <a:pPr lvl="1">
              <a:defRPr/>
            </a:pPr>
            <a:r>
              <a:rPr lang="en-GB" sz="2000" dirty="0" smtClean="0"/>
              <a:t>Individuals have their own coping methods, but the majority of losses are not recovered</a:t>
            </a:r>
          </a:p>
          <a:p>
            <a:pPr lvl="1">
              <a:defRPr/>
            </a:pPr>
            <a:r>
              <a:rPr lang="en-GB" sz="2000" dirty="0" smtClean="0"/>
              <a:t>Increasing insurance coverage has big benefits for governments facing natural disaster risks</a:t>
            </a:r>
          </a:p>
          <a:p>
            <a:pPr lvl="1">
              <a:defRPr/>
            </a:pPr>
            <a:r>
              <a:rPr lang="en-GB" sz="2000" dirty="0" smtClean="0"/>
              <a:t>Insurance can strengthen a country economically, as well as making it more resilient to disasters</a:t>
            </a:r>
          </a:p>
          <a:p>
            <a:pPr lvl="1">
              <a:defRPr/>
            </a:pPr>
            <a:endParaRPr lang="en-GB" sz="2000" dirty="0"/>
          </a:p>
          <a:p>
            <a:pPr>
              <a:defRPr/>
            </a:pPr>
            <a:r>
              <a:rPr lang="en-GB" sz="2000" b="1" dirty="0" smtClean="0"/>
              <a:t>Key challenges</a:t>
            </a:r>
            <a:endParaRPr lang="en-GB" sz="2000" b="1" dirty="0"/>
          </a:p>
          <a:p>
            <a:pPr lvl="1">
              <a:defRPr/>
            </a:pPr>
            <a:r>
              <a:rPr lang="en-GB" sz="2000" dirty="0" smtClean="0"/>
              <a:t>Individual’s knowledge and experience may not be adequate</a:t>
            </a:r>
          </a:p>
          <a:p>
            <a:pPr lvl="1">
              <a:defRPr/>
            </a:pPr>
            <a:r>
              <a:rPr lang="en-GB" sz="2000" dirty="0" smtClean="0"/>
              <a:t>Insurers are often not trusted</a:t>
            </a:r>
          </a:p>
          <a:p>
            <a:pPr lvl="1">
              <a:defRPr/>
            </a:pPr>
            <a:r>
              <a:rPr lang="en-GB" sz="2000" dirty="0" smtClean="0"/>
              <a:t>May need state assistance to ensure insurers have capacity</a:t>
            </a:r>
          </a:p>
        </p:txBody>
      </p:sp>
    </p:spTree>
    <p:extLst>
      <p:ext uri="{BB962C8B-B14F-4D97-AF65-F5344CB8AC3E}">
        <p14:creationId xmlns:p14="http://schemas.microsoft.com/office/powerpoint/2010/main" xmlns="" val="297175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UK: General Insurance actuary</a:t>
            </a:r>
          </a:p>
          <a:p>
            <a:pPr marL="0" indent="0">
              <a:buNone/>
            </a:pP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Denmark: Research focus on use of risk transfer for both governments and individuals to enhance resilience</a:t>
            </a:r>
          </a:p>
          <a:p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Specialism in disaster risk financing for low-income countries, particularly in Africa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0560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549275" y="1229740"/>
            <a:ext cx="8042276" cy="4343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rgbClr val="262626"/>
                </a:solidFill>
              </a:rPr>
              <a:t>The spectrum of risk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262626"/>
                </a:solidFill>
              </a:rPr>
              <a:t>Which risks should be insured?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262626"/>
                </a:solidFill>
              </a:rPr>
              <a:t>How do individuals cope with disasters?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262626"/>
                </a:solidFill>
              </a:rPr>
              <a:t>Who should pay for insurance?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262626"/>
                </a:solidFill>
              </a:rPr>
              <a:t>Increasing insurance coverage: benefits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>
                <a:solidFill>
                  <a:srgbClr val="262626"/>
                </a:solidFill>
              </a:rPr>
              <a:t>Increasing insurance coverage: </a:t>
            </a:r>
            <a:r>
              <a:rPr lang="en-US" dirty="0" smtClean="0">
                <a:solidFill>
                  <a:srgbClr val="262626"/>
                </a:solidFill>
              </a:rPr>
              <a:t>demand and supply</a:t>
            </a:r>
          </a:p>
          <a:p>
            <a:pPr marL="514350" indent="-514350">
              <a:buFont typeface="Wingdings 2" pitchFamily="18" charset="2"/>
              <a:buAutoNum type="arabicPeriod"/>
            </a:pPr>
            <a:r>
              <a:rPr lang="en-US" dirty="0" smtClean="0">
                <a:solidFill>
                  <a:srgbClr val="262626"/>
                </a:solidFill>
              </a:rPr>
              <a:t>Challenges in increasing insurance coverage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262626"/>
                </a:solidFill>
              </a:rPr>
              <a:t>The micro perspective – summing up</a:t>
            </a:r>
          </a:p>
        </p:txBody>
      </p:sp>
    </p:spTree>
    <p:extLst>
      <p:ext uri="{BB962C8B-B14F-4D97-AF65-F5344CB8AC3E}">
        <p14:creationId xmlns:p14="http://schemas.microsoft.com/office/powerpoint/2010/main" xmlns="" val="98852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spectrum of risk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9" name="Gerade Verbindung mit Pfeil 5"/>
          <p:cNvCxnSpPr>
            <a:cxnSpLocks noChangeShapeType="1"/>
          </p:cNvCxnSpPr>
          <p:nvPr/>
        </p:nvCxnSpPr>
        <p:spPr bwMode="auto">
          <a:xfrm rot="5400000" flipH="1" flipV="1">
            <a:off x="-355600" y="3429000"/>
            <a:ext cx="3856038" cy="1588"/>
          </a:xfrm>
          <a:prstGeom prst="straightConnector1">
            <a:avLst/>
          </a:prstGeom>
          <a:noFill/>
          <a:ln w="889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Gerade Verbindung mit Pfeil 6"/>
          <p:cNvCxnSpPr>
            <a:cxnSpLocks noChangeShapeType="1"/>
          </p:cNvCxnSpPr>
          <p:nvPr/>
        </p:nvCxnSpPr>
        <p:spPr bwMode="auto">
          <a:xfrm flipV="1">
            <a:off x="1546296" y="5284253"/>
            <a:ext cx="7180263" cy="53975"/>
          </a:xfrm>
          <a:prstGeom prst="straightConnector1">
            <a:avLst/>
          </a:prstGeom>
          <a:noFill/>
          <a:ln w="762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150742" y="2857679"/>
            <a:ext cx="1395553" cy="680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2000" dirty="0" err="1" smtClean="0">
                <a:solidFill>
                  <a:srgbClr val="C00000"/>
                </a:solidFill>
                <a:latin typeface="+mn-lt"/>
              </a:rPr>
              <a:t>Economic</a:t>
            </a:r>
            <a:r>
              <a:rPr lang="de-AT" sz="20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de-AT" sz="2000" dirty="0" err="1" smtClean="0">
                <a:solidFill>
                  <a:srgbClr val="C00000"/>
                </a:solidFill>
                <a:latin typeface="+mn-lt"/>
              </a:rPr>
              <a:t>cost</a:t>
            </a:r>
            <a:endParaRPr lang="de-AT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Textfeld 17"/>
          <p:cNvSpPr txBox="1">
            <a:spLocks noChangeArrowheads="1"/>
          </p:cNvSpPr>
          <p:nvPr/>
        </p:nvSpPr>
        <p:spPr bwMode="auto">
          <a:xfrm>
            <a:off x="6781894" y="5515337"/>
            <a:ext cx="2106612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2000" dirty="0" err="1">
                <a:latin typeface="+mn-lt"/>
              </a:rPr>
              <a:t>C</a:t>
            </a:r>
            <a:r>
              <a:rPr lang="de-AT" sz="2000" dirty="0" err="1" smtClean="0">
                <a:latin typeface="+mn-lt"/>
              </a:rPr>
              <a:t>ertain</a:t>
            </a:r>
            <a:r>
              <a:rPr lang="de-AT" sz="2000" dirty="0" smtClean="0">
                <a:latin typeface="+mn-lt"/>
              </a:rPr>
              <a:t> </a:t>
            </a:r>
            <a:r>
              <a:rPr lang="de-AT" sz="2000" dirty="0" err="1">
                <a:latin typeface="+mn-lt"/>
              </a:rPr>
              <a:t>event</a:t>
            </a:r>
            <a:endParaRPr lang="de-AT" sz="2000" dirty="0">
              <a:latin typeface="+mn-lt"/>
            </a:endParaRPr>
          </a:p>
        </p:txBody>
      </p:sp>
      <p:sp>
        <p:nvSpPr>
          <p:cNvPr id="16" name="Textfeld 18"/>
          <p:cNvSpPr txBox="1">
            <a:spLocks noChangeArrowheads="1"/>
          </p:cNvSpPr>
          <p:nvPr/>
        </p:nvSpPr>
        <p:spPr bwMode="auto">
          <a:xfrm>
            <a:off x="1546296" y="5515337"/>
            <a:ext cx="1364261" cy="680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2000" dirty="0" smtClean="0">
                <a:latin typeface="+mn-lt"/>
              </a:rPr>
              <a:t>100-year </a:t>
            </a:r>
            <a:r>
              <a:rPr lang="de-AT" sz="2000" dirty="0" err="1">
                <a:latin typeface="+mn-lt"/>
              </a:rPr>
              <a:t>event</a:t>
            </a:r>
            <a:endParaRPr lang="de-AT" sz="2000" dirty="0">
              <a:latin typeface="+mn-lt"/>
            </a:endParaRPr>
          </a:p>
        </p:txBody>
      </p:sp>
      <p:sp>
        <p:nvSpPr>
          <p:cNvPr id="17" name="Arc 93"/>
          <p:cNvSpPr>
            <a:spLocks/>
          </p:cNvSpPr>
          <p:nvPr/>
        </p:nvSpPr>
        <p:spPr bwMode="auto">
          <a:xfrm rot="10982825">
            <a:off x="2039482" y="2743436"/>
            <a:ext cx="5949950" cy="1693863"/>
          </a:xfrm>
          <a:custGeom>
            <a:avLst/>
            <a:gdLst>
              <a:gd name="T0" fmla="*/ 0 w 21600"/>
              <a:gd name="T1" fmla="*/ 0 h 22191"/>
              <a:gd name="T2" fmla="*/ 2147483647 w 21600"/>
              <a:gd name="T3" fmla="*/ 2147483647 h 22191"/>
              <a:gd name="T4" fmla="*/ 0 w 21600"/>
              <a:gd name="T5" fmla="*/ 2147483647 h 22191"/>
              <a:gd name="T6" fmla="*/ 0 60000 65536"/>
              <a:gd name="T7" fmla="*/ 0 60000 65536"/>
              <a:gd name="T8" fmla="*/ 0 60000 65536"/>
              <a:gd name="T9" fmla="*/ 0 w 21600"/>
              <a:gd name="T10" fmla="*/ 0 h 22191"/>
              <a:gd name="T11" fmla="*/ 21600 w 21600"/>
              <a:gd name="T12" fmla="*/ 22191 h 221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19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97"/>
                  <a:pt x="21597" y="21994"/>
                  <a:pt x="21591" y="22190"/>
                </a:cubicBezTo>
              </a:path>
              <a:path w="21600" h="2219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97"/>
                  <a:pt x="21597" y="21994"/>
                  <a:pt x="21591" y="22190"/>
                </a:cubicBezTo>
                <a:lnTo>
                  <a:pt x="0" y="21600"/>
                </a:lnTo>
                <a:close/>
              </a:path>
            </a:pathLst>
          </a:custGeom>
          <a:noFill/>
          <a:ln w="320675">
            <a:solidFill>
              <a:schemeClr val="accent1"/>
            </a:solidFill>
            <a:round/>
            <a:headEnd/>
            <a:tailEnd/>
          </a:ln>
        </p:spPr>
        <p:txBody>
          <a:bodyPr wrap="none" lIns="64291" tIns="32146" rIns="64291" bIns="32146" anchor="ctr"/>
          <a:lstStyle/>
          <a:p>
            <a:endParaRPr lang="en-US"/>
          </a:p>
        </p:txBody>
      </p:sp>
      <p:sp>
        <p:nvSpPr>
          <p:cNvPr id="20" name="Textfeld 35"/>
          <p:cNvSpPr txBox="1">
            <a:spLocks noChangeArrowheads="1"/>
          </p:cNvSpPr>
          <p:nvPr/>
        </p:nvSpPr>
        <p:spPr bwMode="auto">
          <a:xfrm>
            <a:off x="339725" y="4911557"/>
            <a:ext cx="1073150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2000" dirty="0">
                <a:latin typeface="+mn-lt"/>
              </a:rPr>
              <a:t>Low</a:t>
            </a:r>
          </a:p>
        </p:txBody>
      </p:sp>
      <p:sp>
        <p:nvSpPr>
          <p:cNvPr id="21" name="Textfeld 36"/>
          <p:cNvSpPr txBox="1">
            <a:spLocks noChangeArrowheads="1"/>
          </p:cNvSpPr>
          <p:nvPr/>
        </p:nvSpPr>
        <p:spPr bwMode="auto">
          <a:xfrm>
            <a:off x="341313" y="1419247"/>
            <a:ext cx="1231900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2000" dirty="0">
                <a:latin typeface="+mn-lt"/>
              </a:rPr>
              <a:t>High</a:t>
            </a:r>
          </a:p>
        </p:txBody>
      </p:sp>
      <p:sp>
        <p:nvSpPr>
          <p:cNvPr id="22" name="Textfeld 16"/>
          <p:cNvSpPr txBox="1">
            <a:spLocks noChangeArrowheads="1"/>
          </p:cNvSpPr>
          <p:nvPr/>
        </p:nvSpPr>
        <p:spPr bwMode="auto">
          <a:xfrm rot="931738">
            <a:off x="3177836" y="3911600"/>
            <a:ext cx="257175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1500" dirty="0">
                <a:solidFill>
                  <a:srgbClr val="FFFFFF"/>
                </a:solidFill>
              </a:rPr>
              <a:t>Loss </a:t>
            </a:r>
            <a:r>
              <a:rPr lang="de-AT" sz="1500" dirty="0" err="1">
                <a:solidFill>
                  <a:srgbClr val="FFFFFF"/>
                </a:solidFill>
              </a:rPr>
              <a:t>frequency</a:t>
            </a:r>
            <a:r>
              <a:rPr lang="de-AT" sz="1500" dirty="0">
                <a:solidFill>
                  <a:srgbClr val="FFFFFF"/>
                </a:solidFill>
              </a:rPr>
              <a:t> </a:t>
            </a:r>
            <a:r>
              <a:rPr lang="de-AT" sz="1500" dirty="0" err="1">
                <a:solidFill>
                  <a:srgbClr val="FFFFFF"/>
                </a:solidFill>
              </a:rPr>
              <a:t>distribution</a:t>
            </a:r>
            <a:endParaRPr lang="de-AT" sz="1500" dirty="0">
              <a:solidFill>
                <a:srgbClr val="FFFFFF"/>
              </a:solidFill>
            </a:endParaRPr>
          </a:p>
        </p:txBody>
      </p:sp>
      <p:sp>
        <p:nvSpPr>
          <p:cNvPr id="25" name="Textfeld 11"/>
          <p:cNvSpPr txBox="1">
            <a:spLocks noChangeArrowheads="1"/>
          </p:cNvSpPr>
          <p:nvPr/>
        </p:nvSpPr>
        <p:spPr bwMode="auto">
          <a:xfrm>
            <a:off x="4141793" y="5515337"/>
            <a:ext cx="1947863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2000" dirty="0" err="1" smtClean="0">
                <a:solidFill>
                  <a:srgbClr val="C00000"/>
                </a:solidFill>
                <a:latin typeface="+mn-lt"/>
              </a:rPr>
              <a:t>Probability</a:t>
            </a:r>
            <a:endParaRPr lang="de-AT" sz="20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Lightning Bolt 1"/>
          <p:cNvSpPr/>
          <p:nvPr/>
        </p:nvSpPr>
        <p:spPr>
          <a:xfrm>
            <a:off x="1998668" y="1432911"/>
            <a:ext cx="758509" cy="1207838"/>
          </a:xfrm>
          <a:prstGeom prst="lightningBol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757177" y="1501775"/>
            <a:ext cx="21344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Extreme events</a:t>
            </a:r>
          </a:p>
          <a:p>
            <a:r>
              <a:rPr lang="en-GB" dirty="0" smtClean="0"/>
              <a:t>Storms, floods, earthquake </a:t>
            </a:r>
            <a:r>
              <a:rPr lang="en-GB" dirty="0" err="1" smtClean="0"/>
              <a:t>etc</a:t>
            </a:r>
            <a:endParaRPr lang="en-GB" dirty="0"/>
          </a:p>
        </p:txBody>
      </p:sp>
      <p:sp>
        <p:nvSpPr>
          <p:cNvPr id="5" name="Sun 4"/>
          <p:cNvSpPr/>
          <p:nvPr/>
        </p:nvSpPr>
        <p:spPr>
          <a:xfrm>
            <a:off x="8059438" y="3212734"/>
            <a:ext cx="829068" cy="923330"/>
          </a:xfrm>
          <a:prstGeom prst="su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503381" y="3212734"/>
            <a:ext cx="26190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Frequent events</a:t>
            </a:r>
          </a:p>
          <a:p>
            <a:r>
              <a:rPr lang="en-GB" dirty="0" smtClean="0"/>
              <a:t>Heat wave, short storms, heavy rain </a:t>
            </a:r>
            <a:r>
              <a:rPr lang="en-GB" dirty="0" err="1" smtClean="0"/>
              <a:t>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97600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"/>
                            </p:stCondLst>
                            <p:childTnLst>
                              <p:par>
                                <p:cTn id="3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0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"/>
                            </p:stCondLst>
                            <p:childTnLst>
                              <p:par>
                                <p:cTn id="57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9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50" autoRev="1" fill="remove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4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5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5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3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 animBg="1"/>
      <p:bldP spid="20" grpId="0"/>
      <p:bldP spid="21" grpId="0"/>
      <p:bldP spid="22" grpId="0"/>
      <p:bldP spid="25" grpId="0"/>
      <p:bldP spid="2" grpId="0" animBg="1"/>
      <p:bldP spid="2" grpId="1" animBg="1"/>
      <p:bldP spid="3" grpId="0"/>
      <p:bldP spid="3" grpId="1"/>
      <p:bldP spid="5" grpId="0" animBg="1"/>
      <p:bldP spid="5" grpId="1" animBg="1"/>
      <p:bldP spid="18" grpId="0"/>
      <p:bldP spid="1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4458" y="211697"/>
            <a:ext cx="8624048" cy="1376007"/>
          </a:xfrm>
        </p:spPr>
        <p:txBody>
          <a:bodyPr/>
          <a:lstStyle/>
          <a:p>
            <a:r>
              <a:rPr lang="en-US" dirty="0"/>
              <a:t>Which risks should be insured?</a:t>
            </a:r>
          </a:p>
        </p:txBody>
      </p:sp>
      <p:cxnSp>
        <p:nvCxnSpPr>
          <p:cNvPr id="7" name="Gerade Verbindung mit Pfeil 5"/>
          <p:cNvCxnSpPr>
            <a:cxnSpLocks noChangeShapeType="1"/>
          </p:cNvCxnSpPr>
          <p:nvPr/>
        </p:nvCxnSpPr>
        <p:spPr bwMode="auto">
          <a:xfrm flipV="1">
            <a:off x="1395229" y="2011088"/>
            <a:ext cx="1588" cy="4339729"/>
          </a:xfrm>
          <a:prstGeom prst="straightConnector1">
            <a:avLst/>
          </a:prstGeom>
          <a:noFill/>
          <a:ln w="889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445171" y="1481853"/>
            <a:ext cx="1726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Return period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2805" y="2011088"/>
            <a:ext cx="1164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500 year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42805" y="3709538"/>
            <a:ext cx="1164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  <a:r>
              <a:rPr lang="en-GB" dirty="0" smtClean="0"/>
              <a:t>00 year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64458" y="5184942"/>
            <a:ext cx="1164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 year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2172063" y="2011088"/>
            <a:ext cx="5942217" cy="128780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Very extreme losses:</a:t>
            </a:r>
          </a:p>
          <a:p>
            <a:pPr algn="ctr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Residual risk unprotected as not effective (and too costly) to reduce or transfer risks</a:t>
            </a:r>
          </a:p>
          <a:p>
            <a:pPr algn="ctr"/>
            <a:endParaRPr lang="en-GB" dirty="0"/>
          </a:p>
        </p:txBody>
      </p:sp>
      <p:sp>
        <p:nvSpPr>
          <p:cNvPr id="13" name="Isosceles Triangle 12"/>
          <p:cNvSpPr/>
          <p:nvPr/>
        </p:nvSpPr>
        <p:spPr>
          <a:xfrm>
            <a:off x="1869812" y="3514353"/>
            <a:ext cx="3810184" cy="28364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Low to medium losses:</a:t>
            </a:r>
          </a:p>
          <a:p>
            <a:pPr algn="ctr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Risk reduction more effective</a:t>
            </a:r>
          </a:p>
          <a:p>
            <a:pPr algn="ctr"/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Isosceles Triangle 17"/>
          <p:cNvSpPr/>
          <p:nvPr/>
        </p:nvSpPr>
        <p:spPr>
          <a:xfrm rot="10800000">
            <a:off x="4304096" y="3514353"/>
            <a:ext cx="3810184" cy="2836464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4529" y="3709538"/>
            <a:ext cx="3086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Medium to extreme losses:</a:t>
            </a:r>
          </a:p>
          <a:p>
            <a:pPr algn="ctr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Risk financing more effective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754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8" grpId="1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xample: weather derivative insurance for drought</a:t>
            </a:r>
            <a:endParaRPr lang="en-US" dirty="0"/>
          </a:p>
        </p:txBody>
      </p:sp>
      <p:cxnSp>
        <p:nvCxnSpPr>
          <p:cNvPr id="9" name="Gerade Verbindung mit Pfeil 5"/>
          <p:cNvCxnSpPr>
            <a:cxnSpLocks noChangeShapeType="1"/>
          </p:cNvCxnSpPr>
          <p:nvPr/>
        </p:nvCxnSpPr>
        <p:spPr bwMode="auto">
          <a:xfrm rot="5400000" flipH="1" flipV="1">
            <a:off x="-355600" y="3429000"/>
            <a:ext cx="3856038" cy="1588"/>
          </a:xfrm>
          <a:prstGeom prst="straightConnector1">
            <a:avLst/>
          </a:prstGeom>
          <a:noFill/>
          <a:ln w="889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" name="Gerade Verbindung mit Pfeil 6"/>
          <p:cNvCxnSpPr>
            <a:cxnSpLocks noChangeShapeType="1"/>
          </p:cNvCxnSpPr>
          <p:nvPr/>
        </p:nvCxnSpPr>
        <p:spPr bwMode="auto">
          <a:xfrm flipV="1">
            <a:off x="1546296" y="5284253"/>
            <a:ext cx="7180263" cy="53975"/>
          </a:xfrm>
          <a:prstGeom prst="straightConnector1">
            <a:avLst/>
          </a:prstGeom>
          <a:noFill/>
          <a:ln w="76200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" name="Textfeld 11"/>
          <p:cNvSpPr txBox="1">
            <a:spLocks noChangeArrowheads="1"/>
          </p:cNvSpPr>
          <p:nvPr/>
        </p:nvSpPr>
        <p:spPr bwMode="auto">
          <a:xfrm>
            <a:off x="150743" y="2857679"/>
            <a:ext cx="1314520" cy="61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1800" dirty="0" err="1" smtClean="0">
                <a:solidFill>
                  <a:srgbClr val="C00000"/>
                </a:solidFill>
                <a:latin typeface="+mn-lt"/>
              </a:rPr>
              <a:t>Monetary</a:t>
            </a:r>
            <a:r>
              <a:rPr lang="de-AT" sz="1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de-AT" sz="1800" dirty="0" err="1" smtClean="0">
                <a:solidFill>
                  <a:srgbClr val="C00000"/>
                </a:solidFill>
                <a:latin typeface="+mn-lt"/>
              </a:rPr>
              <a:t>loss</a:t>
            </a:r>
            <a:endParaRPr lang="de-AT" sz="1800" dirty="0" smtClean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5" name="Textfeld 17"/>
          <p:cNvSpPr txBox="1">
            <a:spLocks noChangeArrowheads="1"/>
          </p:cNvSpPr>
          <p:nvPr/>
        </p:nvSpPr>
        <p:spPr bwMode="auto">
          <a:xfrm>
            <a:off x="7006877" y="5442538"/>
            <a:ext cx="891359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1800" dirty="0" smtClean="0">
                <a:latin typeface="+mn-lt"/>
              </a:rPr>
              <a:t>70</a:t>
            </a:r>
            <a:r>
              <a:rPr lang="de-AT" sz="2000" dirty="0" smtClean="0">
                <a:latin typeface="+mn-lt"/>
              </a:rPr>
              <a:t>%</a:t>
            </a:r>
            <a:endParaRPr lang="de-AT" sz="2000" dirty="0">
              <a:latin typeface="+mn-lt"/>
            </a:endParaRPr>
          </a:p>
        </p:txBody>
      </p:sp>
      <p:sp>
        <p:nvSpPr>
          <p:cNvPr id="16" name="Textfeld 18"/>
          <p:cNvSpPr txBox="1">
            <a:spLocks noChangeArrowheads="1"/>
          </p:cNvSpPr>
          <p:nvPr/>
        </p:nvSpPr>
        <p:spPr bwMode="auto">
          <a:xfrm>
            <a:off x="1546295" y="5515337"/>
            <a:ext cx="676312" cy="34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1800" dirty="0" smtClean="0">
                <a:latin typeface="+mn-lt"/>
              </a:rPr>
              <a:t>0%</a:t>
            </a:r>
            <a:endParaRPr lang="de-AT" sz="1800" dirty="0">
              <a:latin typeface="+mn-lt"/>
            </a:endParaRPr>
          </a:p>
        </p:txBody>
      </p:sp>
      <p:sp>
        <p:nvSpPr>
          <p:cNvPr id="25" name="Textfeld 11"/>
          <p:cNvSpPr txBox="1">
            <a:spLocks noChangeArrowheads="1"/>
          </p:cNvSpPr>
          <p:nvPr/>
        </p:nvSpPr>
        <p:spPr bwMode="auto">
          <a:xfrm>
            <a:off x="4141793" y="5815234"/>
            <a:ext cx="1947863" cy="34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algn="ctr" eaLnBrk="1" hangingPunct="1"/>
            <a:r>
              <a:rPr lang="de-AT" sz="1800" dirty="0" err="1" smtClean="0">
                <a:solidFill>
                  <a:srgbClr val="C00000"/>
                </a:solidFill>
                <a:latin typeface="+mn-lt"/>
              </a:rPr>
              <a:t>Monthly</a:t>
            </a:r>
            <a:r>
              <a:rPr lang="de-AT" sz="1800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de-AT" sz="1800" dirty="0" err="1" smtClean="0">
                <a:solidFill>
                  <a:srgbClr val="C00000"/>
                </a:solidFill>
                <a:latin typeface="+mn-lt"/>
              </a:rPr>
              <a:t>Rainfall</a:t>
            </a:r>
            <a:endParaRPr lang="de-AT" sz="1800" dirty="0">
              <a:solidFill>
                <a:srgbClr val="C00000"/>
              </a:solidFill>
              <a:latin typeface="+mn-lt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2222607" y="1852319"/>
            <a:ext cx="5785835" cy="3431934"/>
          </a:xfrm>
          <a:prstGeom prst="curvedConnector3">
            <a:avLst>
              <a:gd name="adj1" fmla="val 7317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541977" y="1852319"/>
            <a:ext cx="2416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Probability </a:t>
            </a:r>
            <a:r>
              <a:rPr lang="en-GB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exceedance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curve</a:t>
            </a:r>
            <a:endParaRPr lang="en-GB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>
            <a:off x="2698880" y="3792849"/>
            <a:ext cx="0" cy="1491404"/>
          </a:xfrm>
          <a:prstGeom prst="line">
            <a:avLst/>
          </a:prstGeom>
          <a:ln>
            <a:solidFill>
              <a:srgbClr val="2C7C9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405846" y="4403492"/>
            <a:ext cx="0" cy="880761"/>
          </a:xfrm>
          <a:prstGeom prst="line">
            <a:avLst/>
          </a:prstGeom>
          <a:ln>
            <a:solidFill>
              <a:srgbClr val="2C7C9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590234" y="2731019"/>
            <a:ext cx="241664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Maximum covered loss = </a:t>
            </a:r>
            <a:r>
              <a:rPr lang="de-AT" dirty="0" smtClean="0"/>
              <a:t>€</a:t>
            </a:r>
            <a:r>
              <a:rPr lang="de-AT" baseline="-25000" dirty="0" smtClean="0"/>
              <a:t>2</a:t>
            </a:r>
            <a:endParaRPr lang="de-AT" baseline="-25000" dirty="0"/>
          </a:p>
          <a:p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Minimum covered loss = </a:t>
            </a:r>
            <a:r>
              <a:rPr lang="de-AT" dirty="0"/>
              <a:t>€</a:t>
            </a:r>
            <a:r>
              <a:rPr lang="de-AT" baseline="-25000" dirty="0"/>
              <a:t>1</a:t>
            </a: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1592015" y="4386781"/>
            <a:ext cx="1813831" cy="16711"/>
          </a:xfrm>
          <a:prstGeom prst="line">
            <a:avLst/>
          </a:prstGeom>
          <a:ln>
            <a:solidFill>
              <a:srgbClr val="2C7C9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608725" y="3797235"/>
            <a:ext cx="1090210" cy="0"/>
          </a:xfrm>
          <a:prstGeom prst="line">
            <a:avLst/>
          </a:prstGeom>
          <a:ln>
            <a:solidFill>
              <a:srgbClr val="2C7C9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feld 17"/>
          <p:cNvSpPr txBox="1">
            <a:spLocks noChangeArrowheads="1"/>
          </p:cNvSpPr>
          <p:nvPr/>
        </p:nvSpPr>
        <p:spPr bwMode="auto">
          <a:xfrm>
            <a:off x="1203057" y="4232532"/>
            <a:ext cx="524412" cy="34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1800" b="0" dirty="0" smtClean="0">
                <a:latin typeface="+mn-lt"/>
              </a:rPr>
              <a:t>€</a:t>
            </a:r>
            <a:r>
              <a:rPr lang="de-AT" sz="1800" b="0" baseline="-25000" dirty="0" smtClean="0">
                <a:latin typeface="+mn-lt"/>
              </a:rPr>
              <a:t>1</a:t>
            </a:r>
            <a:endParaRPr lang="de-AT" sz="1800" b="0" baseline="-25000" dirty="0">
              <a:latin typeface="+mn-lt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183609" y="3608183"/>
            <a:ext cx="4251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 smtClean="0"/>
              <a:t>€</a:t>
            </a:r>
            <a:r>
              <a:rPr lang="de-AT" baseline="-25000" dirty="0" smtClean="0"/>
              <a:t>2</a:t>
            </a:r>
            <a:endParaRPr lang="de-AT" baseline="-25000" dirty="0"/>
          </a:p>
        </p:txBody>
      </p:sp>
      <p:sp>
        <p:nvSpPr>
          <p:cNvPr id="64" name="Textfeld 17"/>
          <p:cNvSpPr txBox="1">
            <a:spLocks noChangeArrowheads="1"/>
          </p:cNvSpPr>
          <p:nvPr/>
        </p:nvSpPr>
        <p:spPr bwMode="auto">
          <a:xfrm>
            <a:off x="2395261" y="5510675"/>
            <a:ext cx="695967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1800" dirty="0">
                <a:latin typeface="+mn-lt"/>
              </a:rPr>
              <a:t>2</a:t>
            </a:r>
            <a:r>
              <a:rPr lang="de-AT" sz="2000" dirty="0" smtClean="0">
                <a:latin typeface="+mn-lt"/>
              </a:rPr>
              <a:t>%</a:t>
            </a:r>
            <a:endParaRPr lang="de-AT" sz="2000" dirty="0">
              <a:latin typeface="+mn-lt"/>
            </a:endParaRPr>
          </a:p>
        </p:txBody>
      </p:sp>
      <p:sp>
        <p:nvSpPr>
          <p:cNvPr id="66" name="Textfeld 17"/>
          <p:cNvSpPr txBox="1">
            <a:spLocks noChangeArrowheads="1"/>
          </p:cNvSpPr>
          <p:nvPr/>
        </p:nvSpPr>
        <p:spPr bwMode="auto">
          <a:xfrm>
            <a:off x="3091228" y="5515337"/>
            <a:ext cx="695967" cy="37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291" tIns="32146" rIns="64291" bIns="32146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Times New Roman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Trebuchet MS" charset="0"/>
                <a:ea typeface="Times New Roman" charset="0"/>
                <a:cs typeface="Times New Roman" charset="0"/>
              </a:defRPr>
            </a:lvl9pPr>
          </a:lstStyle>
          <a:p>
            <a:pPr eaLnBrk="1" hangingPunct="1"/>
            <a:r>
              <a:rPr lang="de-AT" sz="1800" dirty="0" smtClean="0">
                <a:latin typeface="+mn-lt"/>
              </a:rPr>
              <a:t>5</a:t>
            </a:r>
            <a:r>
              <a:rPr lang="de-AT" sz="2000" dirty="0" smtClean="0">
                <a:latin typeface="+mn-lt"/>
              </a:rPr>
              <a:t>%</a:t>
            </a:r>
            <a:endParaRPr lang="de-AT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9475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4" grpId="0"/>
      <p:bldP spid="62" grpId="0"/>
      <p:bldP spid="63" grpId="0"/>
      <p:bldP spid="64" grpId="0"/>
      <p:bldP spid="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458" y="211697"/>
            <a:ext cx="8624048" cy="1388504"/>
          </a:xfrm>
        </p:spPr>
        <p:txBody>
          <a:bodyPr/>
          <a:lstStyle/>
          <a:p>
            <a:r>
              <a:rPr lang="en-US" dirty="0"/>
              <a:t>Coping with disasters: households and farmers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Most </a:t>
            </a: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usual financial courses are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emergency loans from family, micro-credit institutions or money lenders; 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sell or mortgage assets and land; </a:t>
            </a:r>
          </a:p>
          <a:p>
            <a:pPr lvl="1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or rely on public and international aid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.</a:t>
            </a:r>
            <a:endParaRPr lang="en-GB" sz="2200" dirty="0">
              <a:solidFill>
                <a:schemeClr val="tx1">
                  <a:lumMod val="75000"/>
                  <a:lumOff val="25000"/>
                </a:schemeClr>
              </a:solidFill>
              <a:latin typeface="News Gothic MT"/>
              <a:cs typeface="News Gothic MT"/>
            </a:endParaRPr>
          </a:p>
          <a:p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Limited government </a:t>
            </a: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assistance</a:t>
            </a:r>
            <a:endParaRPr lang="en-GB" sz="2200" dirty="0">
              <a:solidFill>
                <a:schemeClr val="tx1">
                  <a:lumMod val="75000"/>
                  <a:lumOff val="25000"/>
                </a:schemeClr>
              </a:solidFill>
              <a:latin typeface="News Gothic MT"/>
              <a:cs typeface="News Gothic MT"/>
            </a:endParaRPr>
          </a:p>
          <a:p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Humanitarian </a:t>
            </a:r>
            <a:r>
              <a:rPr lang="en-GB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assistance </a:t>
            </a: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low: in the 1990’s was less than 10% of disaster losses in recipient countries (Freeman </a:t>
            </a:r>
            <a:r>
              <a:rPr lang="en-GB" sz="2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et al.</a:t>
            </a:r>
            <a:r>
              <a:rPr lang="en-GB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News Gothic MT"/>
                <a:cs typeface="News Gothic MT"/>
              </a:rPr>
              <a:t> 2002). </a:t>
            </a:r>
          </a:p>
          <a:p>
            <a:pPr marL="0" indent="0">
              <a:buNone/>
            </a:pPr>
            <a:endParaRPr lang="en-US" sz="2200" dirty="0" smtClean="0">
              <a:solidFill>
                <a:schemeClr val="tx1">
                  <a:lumMod val="75000"/>
                  <a:lumOff val="25000"/>
                </a:schemeClr>
              </a:solidFill>
              <a:latin typeface="News Gothic MT"/>
              <a:cs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0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losses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828" b="828"/>
          <a:stretch>
            <a:fillRect/>
          </a:stretch>
        </p:blipFill>
        <p:spPr bwMode="auto">
          <a:xfrm>
            <a:off x="0" y="652725"/>
            <a:ext cx="9144000" cy="493840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549274" y="6439020"/>
            <a:ext cx="3966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FFFF"/>
                </a:solidFill>
              </a:rPr>
              <a:t>Source: </a:t>
            </a:r>
            <a:r>
              <a:rPr lang="en-GB" sz="1400" dirty="0" err="1">
                <a:solidFill>
                  <a:schemeClr val="bg1"/>
                </a:solidFill>
              </a:rPr>
              <a:t>Linnerooth</a:t>
            </a:r>
            <a:r>
              <a:rPr lang="en-GB" sz="1400" dirty="0">
                <a:solidFill>
                  <a:schemeClr val="bg1"/>
                </a:solidFill>
              </a:rPr>
              <a:t>-Bayer and </a:t>
            </a:r>
            <a:r>
              <a:rPr lang="en-GB" sz="1400" dirty="0" err="1">
                <a:solidFill>
                  <a:schemeClr val="bg1"/>
                </a:solidFill>
              </a:rPr>
              <a:t>Mechler</a:t>
            </a:r>
            <a:r>
              <a:rPr lang="en-GB" sz="1400" dirty="0">
                <a:solidFill>
                  <a:schemeClr val="bg1"/>
                </a:solidFill>
              </a:rPr>
              <a:t> </a:t>
            </a:r>
            <a:r>
              <a:rPr lang="en-GB" sz="1400" dirty="0" smtClean="0">
                <a:solidFill>
                  <a:schemeClr val="bg1"/>
                </a:solidFill>
              </a:rPr>
              <a:t>2007</a:t>
            </a:r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05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Worldwide insurance coverage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alphaModFix/>
          </a:blip>
          <a:srcRect t="10059" b="10059"/>
          <a:stretch/>
        </p:blipFill>
        <p:spPr>
          <a:xfrm>
            <a:off x="549275" y="1282660"/>
            <a:ext cx="8042276" cy="4343400"/>
          </a:xfr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549274" y="6439020"/>
            <a:ext cx="39662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FFFF"/>
                </a:solidFill>
              </a:rPr>
              <a:t>Source: Munich Re Economic Research 2006</a:t>
            </a:r>
            <a:endParaRPr lang="en-GB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726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Inspiration">
      <a:dk1>
        <a:sysClr val="windowText" lastClr="000000"/>
      </a:dk1>
      <a:lt1>
        <a:sysClr val="window" lastClr="FFFFFF"/>
      </a:lt1>
      <a:dk2>
        <a:srgbClr val="2F2F26"/>
      </a:dk2>
      <a:lt2>
        <a:srgbClr val="9FA795"/>
      </a:lt2>
      <a:accent1>
        <a:srgbClr val="749805"/>
      </a:accent1>
      <a:accent2>
        <a:srgbClr val="BACC82"/>
      </a:accent2>
      <a:accent3>
        <a:srgbClr val="6E9EC2"/>
      </a:accent3>
      <a:accent4>
        <a:srgbClr val="2046A5"/>
      </a:accent4>
      <a:accent5>
        <a:srgbClr val="5039C6"/>
      </a:accent5>
      <a:accent6>
        <a:srgbClr val="7411D0"/>
      </a:accent6>
      <a:hlink>
        <a:srgbClr val="FFC000"/>
      </a:hlink>
      <a:folHlink>
        <a:srgbClr val="C0C00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1075</TotalTime>
  <Words>816</Words>
  <Application>Microsoft Office PowerPoint</Application>
  <PresentationFormat>On-screen Show (4:3)</PresentationFormat>
  <Paragraphs>146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Breeze</vt:lpstr>
      <vt:lpstr>Coping with the financial impact of disasters: a micro-perspective</vt:lpstr>
      <vt:lpstr>About me </vt:lpstr>
      <vt:lpstr>Contents </vt:lpstr>
      <vt:lpstr>The spectrum of risk </vt:lpstr>
      <vt:lpstr>Which risks should be insured?</vt:lpstr>
      <vt:lpstr>Example: weather derivative insurance for drought</vt:lpstr>
      <vt:lpstr>Coping with disasters: households and farmers</vt:lpstr>
      <vt:lpstr>Funding losses </vt:lpstr>
      <vt:lpstr>Worldwide insurance coverage </vt:lpstr>
      <vt:lpstr>Ethical question: who should bear disaster risks?</vt:lpstr>
      <vt:lpstr>Increasing insurance coverage: benefits</vt:lpstr>
      <vt:lpstr>Increasing insurance coverage: demand side</vt:lpstr>
      <vt:lpstr>Increasing insurance coverage: supply side</vt:lpstr>
      <vt:lpstr>A key challenge: risk perceptions</vt:lpstr>
      <vt:lpstr>Challenges to scaling up insurance coverage</vt:lpstr>
      <vt:lpstr>The micro perspective: summing up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Assessing disaster risk – an actuarial viewpoint</dc:title>
  <dc:creator>Richard Poulter</dc:creator>
  <cp:lastModifiedBy>Guest</cp:lastModifiedBy>
  <cp:revision>66</cp:revision>
  <dcterms:created xsi:type="dcterms:W3CDTF">2013-04-21T08:46:06Z</dcterms:created>
  <dcterms:modified xsi:type="dcterms:W3CDTF">2013-04-23T10:22:27Z</dcterms:modified>
</cp:coreProperties>
</file>