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7" r:id="rId3"/>
    <p:sldId id="326" r:id="rId4"/>
    <p:sldId id="322" r:id="rId5"/>
    <p:sldId id="325" r:id="rId6"/>
    <p:sldId id="323" r:id="rId7"/>
    <p:sldId id="324" r:id="rId8"/>
    <p:sldId id="319" r:id="rId9"/>
    <p:sldId id="298" r:id="rId10"/>
    <p:sldId id="309" r:id="rId11"/>
    <p:sldId id="316" r:id="rId12"/>
    <p:sldId id="317" r:id="rId13"/>
    <p:sldId id="318" r:id="rId14"/>
    <p:sldId id="300" r:id="rId15"/>
    <p:sldId id="321" r:id="rId16"/>
    <p:sldId id="310" r:id="rId17"/>
    <p:sldId id="312" r:id="rId18"/>
    <p:sldId id="311" r:id="rId19"/>
    <p:sldId id="320" r:id="rId20"/>
    <p:sldId id="315" r:id="rId21"/>
    <p:sldId id="305" r:id="rId22"/>
    <p:sldId id="304" r:id="rId23"/>
    <p:sldId id="294" r:id="rId24"/>
    <p:sldId id="299" r:id="rId25"/>
    <p:sldId id="307" r:id="rId26"/>
    <p:sldId id="306" r:id="rId27"/>
    <p:sldId id="295" r:id="rId28"/>
    <p:sldId id="314" r:id="rId29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A40000"/>
    <a:srgbClr val="E68482"/>
    <a:srgbClr val="EDA7A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8401" autoAdjust="0"/>
  </p:normalViewPr>
  <p:slideViewPr>
    <p:cSldViewPr>
      <p:cViewPr>
        <p:scale>
          <a:sx n="75" d="100"/>
          <a:sy n="75" d="100"/>
        </p:scale>
        <p:origin x="-112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6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k-M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44965507630131E-2"/>
          <c:y val="2.8252405949256341E-2"/>
          <c:w val="0.91632615613313817"/>
          <c:h val="0.9203470399533392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D2533C">
                  <a:lumMod val="75000"/>
                </a:srgbClr>
              </a:solidFill>
            </c:spPr>
          </c:marker>
          <c:dLbls>
            <c:dLbl>
              <c:idx val="0"/>
              <c:layout>
                <c:manualLayout>
                  <c:x val="-5.2328623757195186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Qbe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10.66</a:t>
                    </a:r>
                    <a:r>
                      <a:rPr lang="mk-MK" dirty="0" smtClean="0"/>
                      <a:t>%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(2011: 11.79%)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980638409209842E-2"/>
                  <c:y val="-7.870370370370370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Triglav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19.23</a:t>
                    </a:r>
                    <a:r>
                      <a:rPr lang="mk-MK" dirty="0" smtClean="0"/>
                      <a:t>%</a:t>
                    </a:r>
                    <a:r>
                      <a:rPr lang="en-US" dirty="0" smtClean="0"/>
                      <a:t> (2011:19.38%)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794348508634218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Sava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10.86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12.23%)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336887092653239E-2"/>
                  <c:y val="6.127450980392165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Evroins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7.30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7.22%)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166928309785452E-2"/>
                  <c:y val="-6.0185185185185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Eurolink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12.35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(2011:12.25%)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11262862053748E-2"/>
                  <c:y val="-4.71132468735525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Winner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9.82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8.41%)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4193552133416949E-2"/>
                  <c:y val="3.976030569708198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Insig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2.84</a:t>
                    </a:r>
                    <a:r>
                      <a:rPr lang="mk-MK" dirty="0" smtClean="0"/>
                      <a:t>%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(2011:2.85%)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0863935149699209E-2"/>
                  <c:y val="4.439014976069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Uniqa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7.70</a:t>
                    </a:r>
                    <a:r>
                      <a:rPr lang="mk-MK" dirty="0" smtClean="0"/>
                      <a:t>%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(2011:</a:t>
                    </a:r>
                    <a:r>
                      <a:rPr lang="en-US" baseline="0" dirty="0" smtClean="0"/>
                      <a:t> 7.38%)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7446363160648873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Ins.</a:t>
                    </a:r>
                    <a:r>
                      <a:rPr lang="en-US" baseline="0" dirty="0" smtClean="0"/>
                      <a:t> policy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9.00</a:t>
                    </a:r>
                    <a:r>
                      <a:rPr lang="mk-MK" dirty="0" smtClean="0"/>
                      <a:t>%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(2011: 9.05%)</a:t>
                    </a:r>
                  </a:p>
                  <a:p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6284667713239139E-2"/>
                  <c:y val="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Albsig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5.09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5.11%)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Croatia</a:t>
                    </a:r>
                    <a:r>
                      <a:rPr lang="en-US" baseline="0" dirty="0" smtClean="0"/>
                      <a:t> nonlife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5.15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4.03%)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mk-M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strRef>
              <c:f>BPP!$B$2:$L$2</c:f>
              <c:strCache>
                <c:ptCount val="11"/>
                <c:pt idx="0">
                  <c:v>Кјуби</c:v>
                </c:pt>
                <c:pt idx="1">
                  <c:v>Триглав</c:v>
                </c:pt>
                <c:pt idx="2">
                  <c:v>Сава</c:v>
                </c:pt>
                <c:pt idx="3">
                  <c:v>Евроинс</c:v>
                </c:pt>
                <c:pt idx="4">
                  <c:v>Еуролинк</c:v>
                </c:pt>
                <c:pt idx="5">
                  <c:v>Винер</c:v>
                </c:pt>
                <c:pt idx="6">
                  <c:v>Инсиг</c:v>
                </c:pt>
                <c:pt idx="7">
                  <c:v>Уника</c:v>
                </c:pt>
                <c:pt idx="8">
                  <c:v>Осигурителна полиса</c:v>
                </c:pt>
                <c:pt idx="9">
                  <c:v>Албсиг</c:v>
                </c:pt>
                <c:pt idx="10">
                  <c:v>Кроација неживот</c:v>
                </c:pt>
              </c:strCache>
            </c:strRef>
          </c:xVal>
          <c:yVal>
            <c:numRef>
              <c:f>BPP!$B$22:$L$22</c:f>
              <c:numCache>
                <c:formatCode>0.00%</c:formatCode>
                <c:ptCount val="11"/>
                <c:pt idx="0">
                  <c:v>0.106570063427467</c:v>
                </c:pt>
                <c:pt idx="1">
                  <c:v>0.19230346213782562</c:v>
                </c:pt>
                <c:pt idx="2">
                  <c:v>0.10857053175827329</c:v>
                </c:pt>
                <c:pt idx="3">
                  <c:v>7.301592402744525E-2</c:v>
                </c:pt>
                <c:pt idx="4">
                  <c:v>0.12352622831922438</c:v>
                </c:pt>
                <c:pt idx="5">
                  <c:v>9.8182698624445966E-2</c:v>
                </c:pt>
                <c:pt idx="6">
                  <c:v>2.8416073075830432E-2</c:v>
                </c:pt>
                <c:pt idx="7">
                  <c:v>7.7039481597423021E-2</c:v>
                </c:pt>
                <c:pt idx="8">
                  <c:v>8.9991745708540669E-2</c:v>
                </c:pt>
                <c:pt idx="9">
                  <c:v>5.0881599201497534E-2</c:v>
                </c:pt>
                <c:pt idx="10">
                  <c:v>5.1502192122026849E-2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86944"/>
        <c:axId val="112987520"/>
      </c:scatterChart>
      <c:valAx>
        <c:axId val="112986944"/>
        <c:scaling>
          <c:orientation val="minMax"/>
        </c:scaling>
        <c:delete val="1"/>
        <c:axPos val="b"/>
        <c:majorTickMark val="out"/>
        <c:minorTickMark val="none"/>
        <c:tickLblPos val="nextTo"/>
        <c:crossAx val="112987520"/>
        <c:crosses val="autoZero"/>
        <c:crossBetween val="midCat"/>
      </c:valAx>
      <c:valAx>
        <c:axId val="1129875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12986944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93A299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k-M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D2533C">
                  <a:lumMod val="75000"/>
                </a:srgbClr>
              </a:solidFill>
            </c:spPr>
          </c:marker>
          <c:dLbls>
            <c:dLbl>
              <c:idx val="0"/>
              <c:layout>
                <c:manualLayout>
                  <c:x val="-6.8176357134879836E-2"/>
                  <c:y val="-8.38568886453150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Qbe</a:t>
                    </a:r>
                    <a:r>
                      <a:rPr lang="en-US" baseline="0" dirty="0" smtClean="0"/>
                      <a:t> life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1.34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</a:t>
                    </a:r>
                    <a:r>
                      <a:rPr lang="en-US" baseline="0" dirty="0" smtClean="0"/>
                      <a:t> 2.30%)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339233038348082"/>
                  <c:y val="-8.080808080808081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Croatoa</a:t>
                    </a:r>
                    <a:r>
                      <a:rPr lang="en-US" baseline="0" dirty="0" smtClean="0"/>
                      <a:t> life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40.76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40.44%)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Grawe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44.37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49.17%</a:t>
                    </a:r>
                    <a:r>
                      <a:rPr lang="mk-MK" dirty="0" smtClean="0"/>
                      <a:t>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896713615023469E-2"/>
                  <c:y val="-6.94444444444445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Winner</a:t>
                    </a:r>
                    <a:r>
                      <a:rPr lang="en-US" baseline="0" dirty="0" smtClean="0"/>
                      <a:t> life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6.73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</a:t>
                    </a:r>
                    <a:r>
                      <a:rPr lang="en-US" baseline="0" dirty="0" smtClean="0"/>
                      <a:t> 5.38%)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285535350701428E-2"/>
                  <c:y val="-9.0108424410183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Uniqa</a:t>
                    </a:r>
                    <a:r>
                      <a:rPr lang="en-US" baseline="0" dirty="0" smtClean="0"/>
                      <a:t> life</a:t>
                    </a:r>
                    <a:r>
                      <a:rPr lang="mk-MK" dirty="0" smtClean="0"/>
                      <a:t>, </a:t>
                    </a:r>
                    <a:r>
                      <a:rPr lang="mk-MK" dirty="0"/>
                      <a:t>6.80</a:t>
                    </a:r>
                    <a:r>
                      <a:rPr lang="mk-MK" dirty="0" smtClean="0"/>
                      <a:t>%</a:t>
                    </a:r>
                    <a:endParaRPr lang="en-US" dirty="0" smtClean="0"/>
                  </a:p>
                  <a:p>
                    <a:r>
                      <a:rPr lang="en-US" dirty="0" smtClean="0"/>
                      <a:t>(2011: 2.71%)</a:t>
                    </a:r>
                    <a:endParaRPr lang="mk-MK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mk-M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strRef>
              <c:f>BPP!$B$24:$F$24</c:f>
              <c:strCache>
                <c:ptCount val="5"/>
                <c:pt idx="0">
                  <c:v>Кјуби живот</c:v>
                </c:pt>
                <c:pt idx="1">
                  <c:v>Кроација живот</c:v>
                </c:pt>
                <c:pt idx="2">
                  <c:v>Граве</c:v>
                </c:pt>
                <c:pt idx="3">
                  <c:v>Винер живот</c:v>
                </c:pt>
                <c:pt idx="4">
                  <c:v>Уника живот</c:v>
                </c:pt>
              </c:strCache>
            </c:strRef>
          </c:xVal>
          <c:yVal>
            <c:numRef>
              <c:f>BPP!$B$30:$F$30</c:f>
              <c:numCache>
                <c:formatCode>0.00%</c:formatCode>
                <c:ptCount val="5"/>
                <c:pt idx="0">
                  <c:v>1.3401679222381608E-2</c:v>
                </c:pt>
                <c:pt idx="1">
                  <c:v>0.40760097235736475</c:v>
                </c:pt>
                <c:pt idx="2">
                  <c:v>0.44367482871731084</c:v>
                </c:pt>
                <c:pt idx="3">
                  <c:v>6.7290941494715234E-2</c:v>
                </c:pt>
                <c:pt idx="4">
                  <c:v>6.8031578208227583E-2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13472"/>
        <c:axId val="96714048"/>
      </c:scatterChart>
      <c:valAx>
        <c:axId val="96713472"/>
        <c:scaling>
          <c:orientation val="minMax"/>
        </c:scaling>
        <c:delete val="1"/>
        <c:axPos val="b"/>
        <c:majorTickMark val="out"/>
        <c:minorTickMark val="none"/>
        <c:tickLblPos val="nextTo"/>
        <c:crossAx val="96714048"/>
        <c:crosses val="autoZero"/>
        <c:crossBetween val="midCat"/>
      </c:valAx>
      <c:valAx>
        <c:axId val="96714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96713472"/>
        <c:crosses val="autoZero"/>
        <c:crossBetween val="midCat"/>
        <c:majorUnit val="0.1"/>
      </c:valAx>
    </c:plotArea>
    <c:plotVisOnly val="1"/>
    <c:dispBlanksAs val="gap"/>
    <c:showDLblsOverMax val="0"/>
  </c:chart>
  <c:spPr>
    <a:ln>
      <a:solidFill>
        <a:srgbClr val="93A299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k-M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347769028871397E-2"/>
          <c:y val="1.5568318496012524E-2"/>
          <c:w val="0.92998293963254597"/>
          <c:h val="0.86230475196797784"/>
        </c:manualLayout>
      </c:layout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mk-M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БПП'!$A$6:$A$12</c:f>
              <c:strCache>
                <c:ptCount val="7"/>
                <c:pt idx="0">
                  <c:v>MTPL</c:v>
                </c:pt>
                <c:pt idx="1">
                  <c:v>Property insurance</c:v>
                </c:pt>
                <c:pt idx="2">
                  <c:v>Motor insurance (casco)</c:v>
                </c:pt>
                <c:pt idx="3">
                  <c:v>Accident</c:v>
                </c:pt>
                <c:pt idx="4">
                  <c:v>Travel insurance</c:v>
                </c:pt>
                <c:pt idx="5">
                  <c:v>Other non- life insurance</c:v>
                </c:pt>
                <c:pt idx="6">
                  <c:v>Life assurance</c:v>
                </c:pt>
              </c:strCache>
            </c:strRef>
          </c:cat>
          <c:val>
            <c:numRef>
              <c:f>'Структура БПП'!$D$6:$D$12</c:f>
              <c:numCache>
                <c:formatCode>0.00%</c:formatCode>
                <c:ptCount val="7"/>
                <c:pt idx="0">
                  <c:v>0.47955875370084222</c:v>
                </c:pt>
                <c:pt idx="1">
                  <c:v>0.18308261458900391</c:v>
                </c:pt>
                <c:pt idx="2">
                  <c:v>0.11484919432768224</c:v>
                </c:pt>
                <c:pt idx="3">
                  <c:v>7.9648740889978031E-2</c:v>
                </c:pt>
                <c:pt idx="4">
                  <c:v>2.103164666706368E-2</c:v>
                </c:pt>
                <c:pt idx="5">
                  <c:v>4.8830263359309463E-2</c:v>
                </c:pt>
                <c:pt idx="6">
                  <c:v>7.2998786466120388E-2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1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2473534558180225E-2"/>
          <c:y val="0.82533864997286932"/>
          <c:w val="0.92141535433070865"/>
          <c:h val="0.17137508070761862"/>
        </c:manualLayout>
      </c:layout>
      <c:overlay val="0"/>
      <c:txPr>
        <a:bodyPr/>
        <a:lstStyle/>
        <a:p>
          <a:pPr>
            <a:defRPr sz="1050"/>
          </a:pPr>
          <a:endParaRPr lang="mk-MK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k-M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020997375328084E-3"/>
          <c:y val="1.587527425317941E-2"/>
          <c:w val="0.93768678915135606"/>
          <c:h val="0.85003425953601708"/>
        </c:manualLayout>
      </c:layout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mk-M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БПП'!$A$6:$A$12</c:f>
              <c:strCache>
                <c:ptCount val="7"/>
                <c:pt idx="0">
                  <c:v>MTPL</c:v>
                </c:pt>
                <c:pt idx="1">
                  <c:v>Property insurance</c:v>
                </c:pt>
                <c:pt idx="2">
                  <c:v>Motor insurance (casco0</c:v>
                </c:pt>
                <c:pt idx="3">
                  <c:v>Accident</c:v>
                </c:pt>
                <c:pt idx="4">
                  <c:v>Travel insurance</c:v>
                </c:pt>
                <c:pt idx="5">
                  <c:v>Other non- life insurance</c:v>
                </c:pt>
                <c:pt idx="6">
                  <c:v>Life assurance</c:v>
                </c:pt>
              </c:strCache>
            </c:strRef>
          </c:cat>
          <c:val>
            <c:numRef>
              <c:f>'Структура БПП'!$F$6:$F$12</c:f>
              <c:numCache>
                <c:formatCode>0.00%</c:formatCode>
                <c:ptCount val="7"/>
                <c:pt idx="0">
                  <c:v>0.46758159412785116</c:v>
                </c:pt>
                <c:pt idx="1">
                  <c:v>0.19808214256207754</c:v>
                </c:pt>
                <c:pt idx="2">
                  <c:v>0.10868971807469978</c:v>
                </c:pt>
                <c:pt idx="3">
                  <c:v>7.4116458691637271E-2</c:v>
                </c:pt>
                <c:pt idx="4">
                  <c:v>2.0295990387168738E-2</c:v>
                </c:pt>
                <c:pt idx="5">
                  <c:v>4.5885544694999322E-2</c:v>
                </c:pt>
                <c:pt idx="6">
                  <c:v>8.5348551461566155E-2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82691371014424575"/>
          <c:w val="0.96148468941382326"/>
          <c:h val="0.17308628985575425"/>
        </c:manualLayout>
      </c:layout>
      <c:overlay val="0"/>
      <c:txPr>
        <a:bodyPr/>
        <a:lstStyle/>
        <a:p>
          <a:pPr>
            <a:defRPr sz="1050"/>
          </a:pPr>
          <a:endParaRPr lang="mk-MK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</cdr:x>
      <cdr:y>0.34783</cdr:y>
    </cdr:from>
    <cdr:to>
      <cdr:x>0.65816</cdr:x>
      <cdr:y>0.52838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1728192"/>
          <a:ext cx="1568936" cy="897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mk-MK" sz="3600" dirty="0"/>
            <a:t>2011</a:t>
          </a:r>
          <a:endParaRPr lang="en-US" sz="3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0.36224</cdr:x>
      <cdr:y>0.34426</cdr:y>
    </cdr:from>
    <cdr:to>
      <cdr:x>0.65417</cdr:x>
      <cdr:y>0.55259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800201"/>
          <a:ext cx="1334681" cy="108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mk-MK" sz="3600" dirty="0"/>
            <a:t>2012</a:t>
          </a:r>
          <a:endParaRPr lang="en-US" sz="3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A6EE-F6DC-4664-B36C-BE2630ED28F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CE1A-3180-47EF-B5F6-B70B38B8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5988" y="-12806363"/>
            <a:ext cx="18076863" cy="135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875"/>
            <a:ext cx="5434993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mk-MK" noProof="0" smtClean="0"/>
          </a:p>
        </p:txBody>
      </p:sp>
    </p:spTree>
    <p:extLst>
      <p:ext uri="{BB962C8B-B14F-4D97-AF65-F5344CB8AC3E}">
        <p14:creationId xmlns:p14="http://schemas.microsoft.com/office/powerpoint/2010/main" val="804915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>
              <a:solidFill>
                <a:prstClr val="white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24274" y="754063"/>
            <a:ext cx="254912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4876"/>
            <a:ext cx="543656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5467-1EF4-49EC-8F4D-6E7064DF4C33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148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10A9-64AB-4991-A5B3-579E28E5B4D5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4781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1964-A08A-4AC5-B150-FA97C01FF247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7802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DB17-B407-4436-8044-87FD5A697537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1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7A87-6048-4ADC-8878-870D146210E6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322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F6AD-C9FE-482D-916E-8141C0842E49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6015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6D67-F799-4322-A5D5-AB172DF550EA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709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97D7-CBBD-447A-8307-51BF2313DA62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02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B451-00E5-459C-8037-6E04C02D2F12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390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EEED-51A8-4B9B-879D-68952940C433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4276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k-M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EDD84-CD46-4059-B03D-114C7EAFD1D8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372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2A3602A-657E-4673-B7D0-EE9A3FA313C1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5477070"/>
            <a:ext cx="9144000" cy="1386416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F2F2F2"/>
                </a:solidFill>
              </a:rPr>
              <a:t>                                             Klime Poposki, PhD</a:t>
            </a:r>
            <a:endParaRPr lang="en-US" sz="2400" dirty="0">
              <a:solidFill>
                <a:srgbClr val="F2F2F2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0034" y="1700808"/>
            <a:ext cx="8281987" cy="1152128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stretch>
              <a:fillRect t="-36164"/>
            </a:stretch>
          </a:blipFill>
          <a:ln w="10080">
            <a:solidFill>
              <a:srgbClr val="FFFFFF"/>
            </a:solidFill>
            <a:miter lim="800000"/>
            <a:headEnd/>
            <a:tailEnd/>
          </a:ln>
          <a:effectLst>
            <a:outerShdw dist="29880" dir="5400000" algn="ctr" rotWithShape="0">
              <a:srgbClr val="000000">
                <a:alpha val="45030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  <a:sp3d>
            <a:bevelT w="184150"/>
            <a:bevelB h="82550"/>
          </a:sp3d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need for insurance against catastrophic </a:t>
            </a:r>
            <a:r>
              <a:rPr lang="en-US" sz="2800" b="1" dirty="0" smtClean="0">
                <a:solidFill>
                  <a:srgbClr val="C00000"/>
                </a:solidFill>
              </a:rPr>
              <a:t>risks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i="1" dirty="0">
                <a:solidFill>
                  <a:schemeClr val="bg1">
                    <a:lumMod val="65000"/>
                  </a:schemeClr>
                </a:solidFill>
              </a:rPr>
              <a:t>Current Challenges and Opportunities</a:t>
            </a:r>
            <a:endParaRPr lang="mk-MK" sz="3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mk-MK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711575"/>
            <a:ext cx="63865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Insurance and Disaster Risk Reduction in SEE</a:t>
            </a:r>
          </a:p>
          <a:p>
            <a:pPr algn="ctr">
              <a:defRPr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Berovo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, 23</a:t>
            </a:r>
            <a:r>
              <a:rPr lang="en-GB" sz="2000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24</a:t>
            </a:r>
            <a:r>
              <a:rPr lang="en-GB" sz="2000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 of April 2013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9" descr="ASO logo 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21" y="5641167"/>
            <a:ext cx="2618941" cy="10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8934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696464"/>
                </a:solidFill>
                <a:latin typeface="Arial" charset="0"/>
              </a:rPr>
              <a:t>Insurance Market in Macedonia</a:t>
            </a:r>
            <a:endParaRPr lang="mk-MK" sz="36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6" name="Rectangle 165"/>
          <p:cNvSpPr txBox="1">
            <a:spLocks noChangeArrowheads="1"/>
          </p:cNvSpPr>
          <p:nvPr/>
        </p:nvSpPr>
        <p:spPr>
          <a:xfrm>
            <a:off x="251520" y="1427584"/>
            <a:ext cx="8712968" cy="53137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en-US" sz="2800" b="1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57" y="119675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Insurance Market Profile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9" name="Rectangle 165"/>
          <p:cNvSpPr txBox="1">
            <a:spLocks noChangeArrowheads="1"/>
          </p:cNvSpPr>
          <p:nvPr/>
        </p:nvSpPr>
        <p:spPr>
          <a:xfrm>
            <a:off x="193391" y="1691399"/>
            <a:ext cx="8712968" cy="4988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15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Insurance undertakings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non-life;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life)</a:t>
            </a:r>
          </a:p>
          <a:p>
            <a:pPr lvl="3" fontAlgn="auto">
              <a:lnSpc>
                <a:spcPct val="80000"/>
              </a:lnSpc>
              <a:spcAft>
                <a:spcPts val="0"/>
              </a:spcAft>
              <a:buClr>
                <a:srgbClr val="848058"/>
              </a:buClr>
              <a:buSzTx/>
              <a:buFont typeface="Wingdings" pitchFamily="2" charset="2"/>
              <a:buChar char="v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Insurance brokerage companies</a:t>
            </a:r>
          </a:p>
          <a:p>
            <a:pPr lvl="6">
              <a:lnSpc>
                <a:spcPct val="80000"/>
              </a:lnSpc>
              <a:buClr>
                <a:srgbClr val="CF543F"/>
              </a:buClr>
              <a:buFont typeface="Wingdings" pitchFamily="2" charset="2"/>
              <a:buChar char="v"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Insurance agencies</a:t>
            </a:r>
          </a:p>
          <a:p>
            <a:pPr lvl="6">
              <a:lnSpc>
                <a:spcPct val="80000"/>
              </a:lnSpc>
              <a:buClr>
                <a:srgbClr val="CF543F"/>
              </a:buClr>
              <a:buFont typeface="Wingdings" pitchFamily="2" charset="2"/>
              <a:buChar char="v"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Bank which acts as insurance agency </a:t>
            </a:r>
          </a:p>
          <a:p>
            <a:pPr lvl="6">
              <a:lnSpc>
                <a:spcPct val="80000"/>
              </a:lnSpc>
              <a:buClr>
                <a:srgbClr val="CF543F"/>
              </a:buClr>
              <a:buFont typeface="Wingdings" pitchFamily="2" charset="2"/>
              <a:buChar char="v"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lvl="5">
              <a:lnSpc>
                <a:spcPct val="80000"/>
              </a:lnSpc>
              <a:buClr>
                <a:srgbClr val="93A299"/>
              </a:buClr>
              <a:buFont typeface="Wingdings" pitchFamily="2" charset="2"/>
              <a:buChar char="v"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660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Insurance agents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297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Licenses brokers</a:t>
            </a:r>
          </a:p>
          <a:p>
            <a:pPr marL="11430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</a:t>
            </a:r>
          </a:p>
          <a:p>
            <a:pPr marL="11430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Insurance penetration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 GWP in % of GDP –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1,44%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Insurance 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ensity 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GWP per capita –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55,31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EUR/capita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75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8934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696464"/>
                </a:solidFill>
                <a:latin typeface="Arial" charset="0"/>
              </a:rPr>
              <a:t>Insurance Market in Macedonia</a:t>
            </a:r>
            <a:endParaRPr lang="mk-MK" sz="36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6" name="Rectangle 95"/>
          <p:cNvSpPr txBox="1">
            <a:spLocks noChangeArrowheads="1"/>
          </p:cNvSpPr>
          <p:nvPr/>
        </p:nvSpPr>
        <p:spPr>
          <a:xfrm>
            <a:off x="59234" y="1268760"/>
            <a:ext cx="8713787" cy="2718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1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1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Gross Written Premium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: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2012: EUR </a:t>
            </a:r>
            <a:r>
              <a:rPr kumimoji="0" lang="mk-MK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3.9</a:t>
            </a:r>
            <a:r>
              <a:rPr kumimoji="0" lang="mk-MK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million </a:t>
            </a:r>
            <a:r>
              <a:rPr kumimoji="0" lang="mk-MK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mk-MK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104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.2</a:t>
            </a:r>
            <a:r>
              <a:rPr kumimoji="0" lang="mk-MK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non life</a:t>
            </a:r>
            <a:r>
              <a:rPr kumimoji="0" lang="mk-MK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; 9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r>
              <a:rPr kumimoji="0" lang="mk-MK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7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life</a:t>
            </a:r>
            <a:r>
              <a:rPr kumimoji="0" lang="mk-MK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2011: EUR 110.8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million</a:t>
            </a:r>
            <a:r>
              <a:rPr kumimoji="0" lang="mk-MK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102.5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non life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8.2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life</a:t>
            </a:r>
            <a:r>
              <a:rPr kumimoji="0" lang="mk-MK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2010: EUR 105.4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million</a:t>
            </a:r>
            <a:r>
              <a:rPr kumimoji="0" lang="mk-MK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99.6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non life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5.7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life</a:t>
            </a:r>
            <a:r>
              <a:rPr kumimoji="0" lang="mk-MK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2009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EUR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100.5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million (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95.6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non life,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4.9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life)</a:t>
            </a:r>
            <a:endParaRPr kumimoji="0" lang="mk-MK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mk-MK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mk-MK" sz="2200" b="1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76929"/>
              </p:ext>
            </p:extLst>
          </p:nvPr>
        </p:nvGraphicFramePr>
        <p:xfrm>
          <a:off x="298934" y="4291054"/>
          <a:ext cx="8233505" cy="1190625"/>
        </p:xfrm>
        <a:graphic>
          <a:graphicData uri="http://schemas.openxmlformats.org/drawingml/2006/table">
            <a:tbl>
              <a:tblPr/>
              <a:tblGrid>
                <a:gridCol w="4046180"/>
                <a:gridCol w="1395775"/>
                <a:gridCol w="1395775"/>
                <a:gridCol w="1395775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↑  Gross Written Premium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↑  Non life premium 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↑  Life premium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193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8015288" y="5522604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8934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696464"/>
                </a:solidFill>
                <a:latin typeface="Arial" charset="0"/>
              </a:rPr>
              <a:t>Insurance Market in Macedonia</a:t>
            </a:r>
            <a:endParaRPr lang="mk-MK" sz="36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6506" y="814388"/>
            <a:ext cx="825894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Clr>
                <a:srgbClr val="A40000"/>
              </a:buClr>
              <a:defRPr/>
            </a:pPr>
            <a:r>
              <a:rPr lang="en-US" sz="2000" b="1" dirty="0" smtClean="0">
                <a:solidFill>
                  <a:srgbClr val="CC0000"/>
                </a:solidFill>
              </a:rPr>
              <a:t>Market Concentration- 2012 </a:t>
            </a:r>
            <a:endParaRPr lang="en-US" sz="2000" b="1" dirty="0">
              <a:solidFill>
                <a:srgbClr val="CC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479628"/>
              </p:ext>
            </p:extLst>
          </p:nvPr>
        </p:nvGraphicFramePr>
        <p:xfrm>
          <a:off x="101721" y="1999925"/>
          <a:ext cx="8804638" cy="214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21085" y="1556792"/>
            <a:ext cx="8226425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14300" indent="0"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Non – life companies 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 algn="just">
              <a:buFont typeface="Times New Roman" pitchFamily="18" charset="0"/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 algn="just">
              <a:buFont typeface="Times New Roman" pitchFamily="18" charset="0"/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69052"/>
              </p:ext>
            </p:extLst>
          </p:nvPr>
        </p:nvGraphicFramePr>
        <p:xfrm>
          <a:off x="107960" y="4680571"/>
          <a:ext cx="8798399" cy="21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107960" y="4293096"/>
            <a:ext cx="822642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ife companies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93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8934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696464"/>
                </a:solidFill>
                <a:latin typeface="Arial" charset="0"/>
              </a:rPr>
              <a:t>Case of Macedonia</a:t>
            </a:r>
            <a:endParaRPr lang="mk-MK" sz="40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934" y="814388"/>
            <a:ext cx="8161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 algn="ctr">
              <a:buClr>
                <a:srgbClr val="A40000"/>
              </a:buClr>
              <a:defRPr/>
            </a:pPr>
            <a:endParaRPr lang="en-US" sz="2000" b="1" dirty="0" smtClean="0">
              <a:solidFill>
                <a:srgbClr val="CC0000"/>
              </a:solidFill>
            </a:endParaRPr>
          </a:p>
          <a:p>
            <a:pPr lvl="1" indent="0" algn="ctr">
              <a:buClr>
                <a:srgbClr val="A40000"/>
              </a:buClr>
              <a:defRPr/>
            </a:pPr>
            <a:r>
              <a:rPr lang="en-US" sz="2000" b="1" dirty="0">
                <a:solidFill>
                  <a:srgbClr val="CC0000"/>
                </a:solidFill>
              </a:rPr>
              <a:t>GWP - Lines of business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162212"/>
              </p:ext>
            </p:extLst>
          </p:nvPr>
        </p:nvGraphicFramePr>
        <p:xfrm>
          <a:off x="42986" y="1556793"/>
          <a:ext cx="4572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07318"/>
              </p:ext>
            </p:extLst>
          </p:nvPr>
        </p:nvGraphicFramePr>
        <p:xfrm>
          <a:off x="4788024" y="1628799"/>
          <a:ext cx="4572000" cy="52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0193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Insurance regulation </a:t>
            </a:r>
            <a:r>
              <a:rPr lang="en-US" sz="3200" b="1" dirty="0">
                <a:solidFill>
                  <a:srgbClr val="696464"/>
                </a:solidFill>
                <a:latin typeface="Arial" charset="0"/>
              </a:rPr>
              <a:t>in Macedonia</a:t>
            </a:r>
            <a:endParaRPr lang="mk-MK" sz="32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2" y="1412776"/>
            <a:ext cx="8726487" cy="3619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 Main legal acts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Clr>
                <a:srgbClr val="A40000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0" indent="-22860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Law on Insurance Supervision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– consolidated text (“Official Gazette of the Republic of Macedonia” No. 30/2012);</a:t>
            </a:r>
          </a:p>
          <a:p>
            <a:pPr marL="342900" lvl="0" indent="-22860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a typeface="+mn-ea"/>
                <a:cs typeface="+mn-cs"/>
              </a:rPr>
              <a:t>Law </a:t>
            </a: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on compulsory insurance in traffic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(“Official Gazette of the Republic of Macedonia” No. 88/05, 70/06, 81/08, 47/11 and 135/11);</a:t>
            </a:r>
          </a:p>
          <a:p>
            <a:pPr marL="342900" lvl="0" indent="-22860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34 By-laws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(secondary legislation acts) regulating issues with regard to licensing, accounting and financial reporting as well as risk management and supervision . </a:t>
            </a:r>
          </a:p>
          <a:p>
            <a:pPr marL="640080" lvl="1" indent="-22860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CF543F"/>
              </a:buClr>
              <a:buSzTx/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+mn-cs"/>
              </a:rPr>
              <a:t>6</a:t>
            </a: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 by- laws were adopted in 2012</a:t>
            </a:r>
          </a:p>
          <a:p>
            <a:pPr marL="1588" lvl="1" indent="-1588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60814" y="5661248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8934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696464"/>
                </a:solidFill>
                <a:latin typeface="Arial" charset="0"/>
              </a:rPr>
              <a:t>Case of Macedonia</a:t>
            </a:r>
            <a:endParaRPr lang="mk-MK" sz="40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0529" y="1027113"/>
            <a:ext cx="87264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0" algn="ctr">
              <a:buClr>
                <a:srgbClr val="A40000"/>
              </a:buClr>
              <a:defRPr/>
            </a:pPr>
            <a:r>
              <a:rPr lang="en-US" b="1" dirty="0" smtClean="0">
                <a:solidFill>
                  <a:srgbClr val="CC0000"/>
                </a:solidFill>
              </a:rPr>
              <a:t>Statistical data- 2012</a:t>
            </a:r>
          </a:p>
          <a:p>
            <a:pPr lvl="1" indent="0">
              <a:buClr>
                <a:srgbClr val="A4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4675"/>
              </p:ext>
            </p:extLst>
          </p:nvPr>
        </p:nvGraphicFramePr>
        <p:xfrm>
          <a:off x="449710" y="1673444"/>
          <a:ext cx="8305872" cy="2667000"/>
        </p:xfrm>
        <a:graphic>
          <a:graphicData uri="http://schemas.openxmlformats.org/drawingml/2006/table">
            <a:tbl>
              <a:tblPr/>
              <a:tblGrid>
                <a:gridCol w="2880322"/>
                <a:gridCol w="2818137"/>
                <a:gridCol w="2607413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Share in GWP- property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Share in total GWP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 insurance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Hail and frost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property insurance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Hail and frost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29090"/>
              </p:ext>
            </p:extLst>
          </p:nvPr>
        </p:nvGraphicFramePr>
        <p:xfrm>
          <a:off x="497477" y="4634369"/>
          <a:ext cx="8250986" cy="1049655"/>
        </p:xfrm>
        <a:graphic>
          <a:graphicData uri="http://schemas.openxmlformats.org/drawingml/2006/table">
            <a:tbl>
              <a:tblPr/>
              <a:tblGrid>
                <a:gridCol w="2870936"/>
                <a:gridCol w="2822217"/>
                <a:gridCol w="2557833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Share in GWP- property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Share in total GWP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persons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Legal entities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institution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530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96464"/>
                </a:solidFill>
                <a:latin typeface="Arial" charset="0"/>
              </a:rPr>
              <a:t>Europa Re – reinsurance facility</a:t>
            </a:r>
            <a:endParaRPr lang="mk-MK" sz="4000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763" y="1196975"/>
            <a:ext cx="8726487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A40000"/>
              </a:buClr>
              <a:defRPr/>
            </a:pPr>
            <a:r>
              <a:rPr lang="en-US" sz="2400" u="sng" dirty="0">
                <a:solidFill>
                  <a:schemeClr val="tx1"/>
                </a:solidFill>
              </a:rPr>
              <a:t>What is Europa Re?</a:t>
            </a:r>
          </a:p>
          <a:p>
            <a:pPr>
              <a:buClr>
                <a:srgbClr val="A40000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717550" lvl="1" indent="-342900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Non-profit catastrophe and weather risk reinsurance company for Southeastern Europe and the </a:t>
            </a:r>
            <a:r>
              <a:rPr lang="en-US" sz="2000" dirty="0" smtClean="0">
                <a:solidFill>
                  <a:schemeClr val="tx1"/>
                </a:solidFill>
              </a:rPr>
              <a:t>Caucasus</a:t>
            </a:r>
            <a:endParaRPr lang="en-US" sz="2000" dirty="0">
              <a:solidFill>
                <a:schemeClr val="tx1"/>
              </a:solidFill>
            </a:endParaRPr>
          </a:p>
          <a:p>
            <a:pPr marL="374650" lvl="1" indent="0" algn="just">
              <a:buClr>
                <a:srgbClr val="A40000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717550" lvl="1" indent="-342900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Owned by countries (participants) of Southeastern Europe and the Caucasus and supported by the World Bank and international donors</a:t>
            </a:r>
          </a:p>
          <a:p>
            <a:pPr marL="717550" lvl="1" indent="-342900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717550" lvl="1" indent="-342900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Europa Re is designed as a regional reinsurance pool that will benefit from economies of scale, regional risk diversification and state-of-the art risk management capabilities</a:t>
            </a:r>
          </a:p>
          <a:p>
            <a:pPr marL="717550" lvl="1" indent="-342900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717550" lvl="1" indent="-342900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Will cover </a:t>
            </a:r>
            <a:r>
              <a:rPr lang="en-US" sz="2000" dirty="0" smtClean="0">
                <a:solidFill>
                  <a:schemeClr val="tx1"/>
                </a:solidFill>
              </a:rPr>
              <a:t>geo-hazards: </a:t>
            </a:r>
            <a:r>
              <a:rPr lang="en-US" sz="2000" i="1" dirty="0" smtClean="0">
                <a:solidFill>
                  <a:schemeClr val="tx1"/>
                </a:solidFill>
              </a:rPr>
              <a:t>earthquake </a:t>
            </a:r>
            <a:r>
              <a:rPr lang="en-US" sz="2000" dirty="0">
                <a:solidFill>
                  <a:schemeClr val="tx1"/>
                </a:solidFill>
              </a:rPr>
              <a:t>and weather related perils </a:t>
            </a:r>
            <a:r>
              <a:rPr lang="en-US" sz="2000" i="1" dirty="0">
                <a:solidFill>
                  <a:schemeClr val="tx1"/>
                </a:solidFill>
              </a:rPr>
              <a:t>(flood, drought, freeze and hail)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 indent="0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58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96464"/>
                </a:solidFill>
                <a:latin typeface="Arial" charset="0"/>
              </a:rPr>
              <a:t>Europa Re – reinsurance facility</a:t>
            </a:r>
            <a:endParaRPr lang="mk-MK" sz="4000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3" y="1196975"/>
            <a:ext cx="8726487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A40000"/>
              </a:buClr>
              <a:defRPr/>
            </a:pPr>
            <a:r>
              <a:rPr lang="en-US" sz="2400" u="sng" dirty="0">
                <a:solidFill>
                  <a:schemeClr val="tx1"/>
                </a:solidFill>
              </a:rPr>
              <a:t>Members:</a:t>
            </a:r>
          </a:p>
          <a:p>
            <a:pPr lvl="1" indent="0" algn="just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Membership in Europa Re is open to all countries of Southeast Europe and the Caucasus</a:t>
            </a:r>
          </a:p>
          <a:p>
            <a:pPr lvl="1" indent="0" algn="just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A40000"/>
                </a:solidFill>
              </a:rPr>
              <a:t>Current Members: </a:t>
            </a:r>
          </a:p>
          <a:p>
            <a:pPr marL="728663" lvl="1" indent="-4763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Macedonia, Albania and Serbia</a:t>
            </a:r>
            <a:endParaRPr lang="en-US" dirty="0">
              <a:solidFill>
                <a:schemeClr val="tx1"/>
              </a:solidFill>
            </a:endParaRPr>
          </a:p>
          <a:p>
            <a:pPr lvl="1" indent="0" algn="just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A40000"/>
                </a:solidFill>
              </a:rPr>
              <a:t>Joining Europa Re:</a:t>
            </a:r>
            <a:r>
              <a:rPr lang="en-US" dirty="0">
                <a:solidFill>
                  <a:srgbClr val="A40000"/>
                </a:solidFill>
              </a:rPr>
              <a:t> </a:t>
            </a:r>
          </a:p>
          <a:p>
            <a:pPr marL="722313" lvl="2" indent="0" algn="just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722313" lvl="2" indent="1588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 Accession negotiations for </a:t>
            </a:r>
            <a:r>
              <a:rPr lang="en-US" dirty="0" smtClean="0">
                <a:solidFill>
                  <a:schemeClr val="tx1"/>
                </a:solidFill>
              </a:rPr>
              <a:t>Montenegro and </a:t>
            </a:r>
            <a:r>
              <a:rPr lang="en-US" dirty="0">
                <a:solidFill>
                  <a:schemeClr val="tx1"/>
                </a:solidFill>
              </a:rPr>
              <a:t>Bosnia and Herzegovina will take place during </a:t>
            </a:r>
            <a:r>
              <a:rPr lang="en-US" dirty="0" smtClean="0">
                <a:solidFill>
                  <a:schemeClr val="tx1"/>
                </a:solidFill>
              </a:rPr>
              <a:t>2013</a:t>
            </a:r>
            <a:endParaRPr lang="en-US" dirty="0">
              <a:solidFill>
                <a:schemeClr val="tx1"/>
              </a:solidFill>
            </a:endParaRPr>
          </a:p>
          <a:p>
            <a:pPr marL="722313" lvl="2" indent="0" algn="just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722313" lvl="2" indent="1588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Other countries from the region have </a:t>
            </a:r>
            <a:r>
              <a:rPr lang="en-US" dirty="0">
                <a:solidFill>
                  <a:schemeClr val="tx1"/>
                </a:solidFill>
              </a:rPr>
              <a:t>also expressed interest in becoming Europa Re shareholders in the near future</a:t>
            </a:r>
          </a:p>
          <a:p>
            <a:pPr lvl="1" indent="0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4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96464"/>
                </a:solidFill>
                <a:latin typeface="Arial" charset="0"/>
              </a:rPr>
              <a:t>Europa Re – reinsurance facility</a:t>
            </a:r>
            <a:endParaRPr lang="mk-MK" sz="4000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00" y="1036638"/>
            <a:ext cx="8929688" cy="558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A40000"/>
              </a:buClr>
              <a:defRPr/>
            </a:pPr>
            <a:r>
              <a:rPr lang="en-US" sz="2400" u="sng" dirty="0">
                <a:solidFill>
                  <a:schemeClr val="tx1"/>
                </a:solidFill>
              </a:rPr>
              <a:t>Expectations from Europa Re</a:t>
            </a:r>
          </a:p>
          <a:p>
            <a:pPr lvl="1" indent="0">
              <a:buClr>
                <a:srgbClr val="A40000"/>
              </a:buClr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marL="817563" indent="-285750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	To reduce the countries fiscal risk exposure to natural disasters through: </a:t>
            </a:r>
          </a:p>
          <a:p>
            <a:pPr marL="1190625" lvl="1" algn="just">
              <a:buClr>
                <a:srgbClr val="A40000"/>
              </a:buClr>
              <a:buFont typeface="Calibri" pitchFamily="34" charset="0"/>
              <a:buChar char="-"/>
              <a:defRPr/>
            </a:pPr>
            <a:r>
              <a:rPr lang="en-US" dirty="0">
                <a:solidFill>
                  <a:schemeClr val="tx1"/>
                </a:solidFill>
              </a:rPr>
              <a:t>Expanded private insurance coverage of homeowners, SMEs and farmers</a:t>
            </a:r>
          </a:p>
          <a:p>
            <a:pPr marL="1190625" lvl="1" algn="just">
              <a:buClr>
                <a:srgbClr val="A40000"/>
              </a:buClr>
              <a:buFont typeface="Calibri" pitchFamily="34" charset="0"/>
              <a:buChar char="-"/>
              <a:defRPr/>
            </a:pPr>
            <a:r>
              <a:rPr lang="en-US" dirty="0">
                <a:solidFill>
                  <a:schemeClr val="tx1"/>
                </a:solidFill>
              </a:rPr>
              <a:t>Coverage of government own assets </a:t>
            </a:r>
          </a:p>
          <a:p>
            <a:pPr marL="1190625" lvl="1" algn="just">
              <a:buClr>
                <a:srgbClr val="A40000"/>
              </a:buClr>
              <a:buFont typeface="Calibri" pitchFamily="34" charset="0"/>
              <a:buChar char="-"/>
              <a:defRPr/>
            </a:pPr>
            <a:r>
              <a:rPr lang="en-US" dirty="0">
                <a:solidFill>
                  <a:schemeClr val="tx1"/>
                </a:solidFill>
              </a:rPr>
              <a:t>Insurance coverage of government own social obligations to socially vulnerable segments of population exposed to natural disasters </a:t>
            </a:r>
          </a:p>
          <a:p>
            <a:pPr algn="just">
              <a:defRPr/>
            </a:pPr>
            <a:endParaRPr lang="en-US" dirty="0"/>
          </a:p>
          <a:p>
            <a:pPr marL="904875" lvl="1" indent="-373063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Locally licensed private insurance companies in participating countries will be able    to issue standalone catastrophe insurance policies</a:t>
            </a:r>
          </a:p>
          <a:p>
            <a:pPr marL="904875" lvl="1" indent="-373063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904875" lvl="1" indent="-373063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Free technical assistance in designing new catastrophe insurance products (actuarial assistance and risk models) </a:t>
            </a:r>
          </a:p>
          <a:p>
            <a:pPr marL="904875" lvl="1" indent="-373063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904875" lvl="1" indent="-373063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To decrease the premium rates for weather risk and catastrophe insurance products in the member countries</a:t>
            </a:r>
          </a:p>
          <a:p>
            <a:pPr marL="904875" lvl="1" indent="-373063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904875" lvl="1" indent="-373063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To offer a reinsurance coverage for all insurance policies issued by insurers in accordance with the recommended risk underwriting and pricing guidelines of the Facility and administered through their web-based underwriting platform</a:t>
            </a:r>
          </a:p>
        </p:txBody>
      </p:sp>
    </p:spTree>
    <p:extLst>
      <p:ext uri="{BB962C8B-B14F-4D97-AF65-F5344CB8AC3E}">
        <p14:creationId xmlns:p14="http://schemas.microsoft.com/office/powerpoint/2010/main" val="3659017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85813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9511" y="1268760"/>
            <a:ext cx="8911289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2857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ISA is appointed by the Government </a:t>
            </a:r>
            <a:r>
              <a:rPr lang="en-US" sz="2000" dirty="0" smtClean="0">
                <a:solidFill>
                  <a:schemeClr val="tx1"/>
                </a:solidFill>
              </a:rPr>
              <a:t> of Republic of Macedonia as </a:t>
            </a:r>
            <a:r>
              <a:rPr lang="en-US" sz="2000" dirty="0">
                <a:solidFill>
                  <a:schemeClr val="tx1"/>
                </a:solidFill>
              </a:rPr>
              <a:t>the project </a:t>
            </a:r>
            <a:r>
              <a:rPr lang="en-US" sz="2000" dirty="0" smtClean="0">
                <a:solidFill>
                  <a:schemeClr val="tx1"/>
                </a:solidFill>
              </a:rPr>
              <a:t>coordinator</a:t>
            </a: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Within the project were formed two working groups: </a:t>
            </a:r>
          </a:p>
          <a:p>
            <a:pPr lvl="1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Government working group</a:t>
            </a:r>
          </a:p>
          <a:p>
            <a:pPr lvl="1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Insurance working group</a:t>
            </a: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Two laws were adopted:</a:t>
            </a:r>
          </a:p>
          <a:p>
            <a:pPr marL="800100" lvl="1" indent="-342900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Law on investments of the Republic of Macedonia in share capital of Europa Re</a:t>
            </a:r>
          </a:p>
          <a:p>
            <a:pPr marL="800100" lvl="1" indent="-342900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Law on borrowing by the Republic of Macedonia from the International bank for Reconstruction and Development- World Bank under the Loan agreement for financing the Project for insurance against natural disaster</a:t>
            </a:r>
          </a:p>
          <a:p>
            <a:pPr lvl="1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600" b="1" dirty="0" smtClean="0">
                <a:solidFill>
                  <a:srgbClr val="696464"/>
                </a:solidFill>
                <a:latin typeface="Arial" charset="0"/>
              </a:rPr>
              <a:t>ISA as implementing agency</a:t>
            </a:r>
            <a:endParaRPr lang="mk-MK" sz="2600" b="1" dirty="0">
              <a:solidFill>
                <a:srgbClr val="69646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20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20750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8288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696464"/>
                </a:solidFill>
                <a:latin typeface="Arial" charset="0"/>
              </a:rPr>
              <a:t>Natural catastrophes and man-made disasters in </a:t>
            </a:r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2012</a:t>
            </a:r>
            <a:endParaRPr lang="mk-MK" sz="32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5" y="1133475"/>
            <a:ext cx="9026525" cy="5740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6575" lvl="1" indent="-4826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Economic losses of over </a:t>
            </a:r>
            <a:r>
              <a:rPr lang="en-US" sz="2000" b="1" dirty="0">
                <a:solidFill>
                  <a:srgbClr val="A40000"/>
                </a:solidFill>
              </a:rPr>
              <a:t>USD </a:t>
            </a:r>
            <a:r>
              <a:rPr lang="en-US" sz="2000" b="1" dirty="0" smtClean="0">
                <a:solidFill>
                  <a:srgbClr val="A40000"/>
                </a:solidFill>
              </a:rPr>
              <a:t>186bn </a:t>
            </a:r>
            <a:r>
              <a:rPr lang="en-US" sz="2000" b="1" dirty="0" smtClean="0">
                <a:solidFill>
                  <a:schemeClr val="tx1"/>
                </a:solidFill>
              </a:rPr>
              <a:t>(2011: </a:t>
            </a:r>
            <a:r>
              <a:rPr lang="en-US" sz="2000" b="1" dirty="0" smtClean="0">
                <a:solidFill>
                  <a:srgbClr val="A40000"/>
                </a:solidFill>
              </a:rPr>
              <a:t>403 bn </a:t>
            </a:r>
            <a:r>
              <a:rPr lang="en-US" sz="2000" b="1" dirty="0" smtClean="0">
                <a:solidFill>
                  <a:schemeClr val="tx1"/>
                </a:solidFill>
              </a:rPr>
              <a:t>– highest in history)</a:t>
            </a:r>
            <a:endParaRPr lang="en-US" sz="2000" b="1" dirty="0">
              <a:solidFill>
                <a:schemeClr val="tx1"/>
              </a:solidFill>
            </a:endParaRPr>
          </a:p>
          <a:p>
            <a:pPr marL="536575" lvl="1" indent="-4826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Claimed about </a:t>
            </a:r>
            <a:r>
              <a:rPr lang="en-US" sz="2000" b="1" dirty="0">
                <a:solidFill>
                  <a:srgbClr val="A40000"/>
                </a:solidFill>
              </a:rPr>
              <a:t> </a:t>
            </a:r>
            <a:r>
              <a:rPr lang="en-US" sz="2000" b="1" dirty="0" smtClean="0">
                <a:solidFill>
                  <a:srgbClr val="A40000"/>
                </a:solidFill>
              </a:rPr>
              <a:t>14.000 </a:t>
            </a:r>
            <a:r>
              <a:rPr lang="en-US" sz="2000" b="1" dirty="0">
                <a:solidFill>
                  <a:srgbClr val="A40000"/>
                </a:solidFill>
              </a:rPr>
              <a:t>lives</a:t>
            </a:r>
          </a:p>
          <a:p>
            <a:pPr marL="536575" lvl="1" indent="-4826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The cost of insurers was approximately </a:t>
            </a:r>
            <a:r>
              <a:rPr lang="en-US" sz="2000" b="1" dirty="0">
                <a:solidFill>
                  <a:srgbClr val="A40000"/>
                </a:solidFill>
              </a:rPr>
              <a:t>USD </a:t>
            </a:r>
            <a:r>
              <a:rPr lang="en-US" sz="2000" b="1" dirty="0" smtClean="0">
                <a:solidFill>
                  <a:srgbClr val="A40000"/>
                </a:solidFill>
              </a:rPr>
              <a:t>77bn </a:t>
            </a:r>
            <a:endParaRPr lang="en-US" sz="2000" b="1" dirty="0">
              <a:solidFill>
                <a:srgbClr val="A40000"/>
              </a:solidFill>
            </a:endParaRPr>
          </a:p>
          <a:p>
            <a:pPr marL="53975" lvl="1" indent="0">
              <a:buClr>
                <a:srgbClr val="A40000"/>
              </a:buClr>
              <a:defRPr/>
            </a:pPr>
            <a:r>
              <a:rPr lang="en-US" i="1" dirty="0">
                <a:solidFill>
                  <a:schemeClr val="tx1"/>
                </a:solidFill>
              </a:rPr>
              <a:t>(insured losses were the </a:t>
            </a:r>
            <a:r>
              <a:rPr lang="en-US" i="1" dirty="0" smtClean="0">
                <a:solidFill>
                  <a:schemeClr val="tx1"/>
                </a:solidFill>
              </a:rPr>
              <a:t>third </a:t>
            </a:r>
            <a:r>
              <a:rPr lang="en-US" i="1" dirty="0">
                <a:solidFill>
                  <a:schemeClr val="tx1"/>
                </a:solidFill>
              </a:rPr>
              <a:t>highest on record since sigma began collecting natural catastrophes data in 1970)</a:t>
            </a:r>
          </a:p>
          <a:p>
            <a:pPr marL="536575" lvl="1" indent="-4826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Number of catastrophe events occurred </a:t>
            </a:r>
            <a:r>
              <a:rPr lang="en-US" sz="2000" b="1" dirty="0" smtClean="0">
                <a:solidFill>
                  <a:srgbClr val="A40000"/>
                </a:solidFill>
              </a:rPr>
              <a:t>318</a:t>
            </a:r>
            <a:endParaRPr lang="en-US" sz="2000" b="1" dirty="0">
              <a:solidFill>
                <a:srgbClr val="A40000"/>
              </a:solidFill>
            </a:endParaRP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168 </a:t>
            </a:r>
            <a:r>
              <a:rPr lang="en-US" sz="2000" dirty="0">
                <a:solidFill>
                  <a:schemeClr val="tx1"/>
                </a:solidFill>
              </a:rPr>
              <a:t>were natural catastrophe</a:t>
            </a: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150 were man-made disasters</a:t>
            </a:r>
          </a:p>
          <a:p>
            <a:pPr marL="53975" lvl="1" indent="0">
              <a:buClr>
                <a:srgbClr val="A40000"/>
              </a:buClr>
              <a:defRPr/>
            </a:pPr>
            <a:endParaRPr lang="en-US" sz="800" b="1" dirty="0">
              <a:solidFill>
                <a:srgbClr val="A40000"/>
              </a:solidFill>
            </a:endParaRPr>
          </a:p>
          <a:p>
            <a:pPr marL="536575" lvl="1" indent="-4826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Europe</a:t>
            </a: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Economic losses about </a:t>
            </a:r>
            <a:r>
              <a:rPr lang="en-US" sz="2000" b="1" dirty="0">
                <a:solidFill>
                  <a:srgbClr val="A40000"/>
                </a:solidFill>
              </a:rPr>
              <a:t>USD </a:t>
            </a:r>
            <a:r>
              <a:rPr lang="en-US" sz="2000" b="1" dirty="0" smtClean="0">
                <a:solidFill>
                  <a:srgbClr val="A40000"/>
                </a:solidFill>
              </a:rPr>
              <a:t>27bn</a:t>
            </a:r>
            <a:endParaRPr lang="en-US" sz="2000" b="1" dirty="0">
              <a:solidFill>
                <a:srgbClr val="A40000"/>
              </a:solidFill>
            </a:endParaRP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Victims </a:t>
            </a:r>
            <a:r>
              <a:rPr lang="en-US" sz="2000" b="1" dirty="0" smtClean="0">
                <a:solidFill>
                  <a:srgbClr val="A40000"/>
                </a:solidFill>
              </a:rPr>
              <a:t>1.480</a:t>
            </a:r>
            <a:endParaRPr lang="en-US" sz="2000" b="1" dirty="0">
              <a:solidFill>
                <a:srgbClr val="A40000"/>
              </a:solidFill>
            </a:endParaRP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cost of insurers was over </a:t>
            </a:r>
            <a:r>
              <a:rPr lang="en-US" sz="2000" b="1" dirty="0">
                <a:solidFill>
                  <a:srgbClr val="A40000"/>
                </a:solidFill>
              </a:rPr>
              <a:t>USD </a:t>
            </a:r>
            <a:r>
              <a:rPr lang="en-US" sz="2000" b="1" dirty="0" smtClean="0">
                <a:solidFill>
                  <a:srgbClr val="A40000"/>
                </a:solidFill>
              </a:rPr>
              <a:t>5bn</a:t>
            </a:r>
            <a:endParaRPr lang="en-US" sz="2000" b="1" dirty="0">
              <a:solidFill>
                <a:srgbClr val="A40000"/>
              </a:solidFill>
            </a:endParaRP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Emilia Romagna– </a:t>
            </a:r>
            <a:r>
              <a:rPr lang="en-US" sz="2000" dirty="0">
                <a:solidFill>
                  <a:schemeClr val="tx1"/>
                </a:solidFill>
              </a:rPr>
              <a:t>an earthquake caused the loss of </a:t>
            </a:r>
            <a:r>
              <a:rPr lang="en-US" sz="2000" b="1" dirty="0" smtClean="0">
                <a:solidFill>
                  <a:srgbClr val="A40000"/>
                </a:solidFill>
              </a:rPr>
              <a:t>26 </a:t>
            </a:r>
            <a:r>
              <a:rPr lang="en-US" sz="2000" b="1" dirty="0">
                <a:solidFill>
                  <a:srgbClr val="A40000"/>
                </a:solidFill>
              </a:rPr>
              <a:t>lives </a:t>
            </a:r>
            <a:r>
              <a:rPr lang="en-US" sz="2000" dirty="0">
                <a:solidFill>
                  <a:schemeClr val="tx1"/>
                </a:solidFill>
              </a:rPr>
              <a:t>and damages of </a:t>
            </a:r>
            <a:r>
              <a:rPr lang="en-US" sz="2000" b="1" dirty="0">
                <a:solidFill>
                  <a:srgbClr val="A40000"/>
                </a:solidFill>
              </a:rPr>
              <a:t>USD </a:t>
            </a:r>
            <a:r>
              <a:rPr lang="en-US" sz="2000" b="1" dirty="0" smtClean="0">
                <a:solidFill>
                  <a:srgbClr val="A40000"/>
                </a:solidFill>
              </a:rPr>
              <a:t>16 bn</a:t>
            </a:r>
            <a:endParaRPr lang="en-US" sz="2000" b="1" dirty="0">
              <a:solidFill>
                <a:srgbClr val="A40000"/>
              </a:solidFill>
            </a:endParaRP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UK– a heavy flooding </a:t>
            </a:r>
            <a:r>
              <a:rPr lang="en-US" sz="2000" dirty="0">
                <a:solidFill>
                  <a:schemeClr val="tx1"/>
                </a:solidFill>
              </a:rPr>
              <a:t>caused </a:t>
            </a:r>
            <a:r>
              <a:rPr lang="en-US" sz="2000" dirty="0" smtClean="0">
                <a:solidFill>
                  <a:schemeClr val="tx1"/>
                </a:solidFill>
              </a:rPr>
              <a:t>losses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over </a:t>
            </a:r>
            <a:r>
              <a:rPr lang="en-US" sz="2000" b="1" dirty="0" smtClean="0">
                <a:solidFill>
                  <a:srgbClr val="A40000"/>
                </a:solidFill>
              </a:rPr>
              <a:t>USD 1.7 bn</a:t>
            </a:r>
          </a:p>
          <a:p>
            <a:pPr marL="936625" lvl="2" indent="-4826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Eastern Europe- a low temperatures and heavy snow caused damages of</a:t>
            </a:r>
            <a:r>
              <a:rPr lang="en-US" sz="2000" b="1" dirty="0" smtClean="0">
                <a:solidFill>
                  <a:srgbClr val="A40000"/>
                </a:solidFill>
              </a:rPr>
              <a:t> USD 0.3 bn </a:t>
            </a:r>
            <a:r>
              <a:rPr lang="en-US" sz="2000" dirty="0" smtClean="0">
                <a:solidFill>
                  <a:schemeClr val="tx1"/>
                </a:solidFill>
              </a:rPr>
              <a:t>and hundreds of lives</a:t>
            </a:r>
            <a:endParaRPr lang="en-US" sz="2000" dirty="0">
              <a:solidFill>
                <a:schemeClr val="tx1"/>
              </a:solidFill>
            </a:endParaRPr>
          </a:p>
          <a:p>
            <a:pPr marL="454025" lvl="2" indent="0">
              <a:buClr>
                <a:srgbClr val="A40000"/>
              </a:buClr>
              <a:defRPr/>
            </a:pPr>
            <a:endParaRPr lang="en-US" sz="900" b="1" dirty="0">
              <a:solidFill>
                <a:schemeClr val="tx1"/>
              </a:solidFill>
            </a:endParaRPr>
          </a:p>
          <a:p>
            <a:pPr marL="454025" lvl="2" indent="0">
              <a:buClr>
                <a:srgbClr val="A40000"/>
              </a:buCl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Natural catastrophes and man-made disasters in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2012,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2/2013,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Sigma, Swiss Re</a:t>
            </a: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85813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6384" y="892175"/>
            <a:ext cx="87503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2857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buClr>
                <a:srgbClr val="A40000"/>
              </a:buClr>
              <a:defRPr/>
            </a:pPr>
            <a:endParaRPr lang="en-US" sz="2000" u="sng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A40000"/>
              </a:buClr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Activities</a:t>
            </a:r>
          </a:p>
          <a:p>
            <a:pPr marL="0" indent="0">
              <a:buClr>
                <a:srgbClr val="A40000"/>
              </a:buClr>
              <a:defRPr/>
            </a:pPr>
            <a:endParaRPr lang="en-US" sz="2000" u="sng" dirty="0">
              <a:solidFill>
                <a:schemeClr val="tx1"/>
              </a:solidFill>
            </a:endParaRPr>
          </a:p>
          <a:p>
            <a:pPr marL="0" indent="0">
              <a:buClr>
                <a:srgbClr val="A40000"/>
              </a:buClr>
              <a:defRPr/>
            </a:pPr>
            <a:r>
              <a:rPr lang="en-US" sz="2000" u="sng" dirty="0" smtClean="0">
                <a:solidFill>
                  <a:srgbClr val="CC0000"/>
                </a:solidFill>
              </a:rPr>
              <a:t>Government working group </a:t>
            </a:r>
          </a:p>
          <a:p>
            <a:pPr marL="0" indent="0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Government working group is created consisting of representatives of: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ISA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Ministry of finance, 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Ministry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Economy, 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National bank of R. Macedonia, 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Ministry of Agriculture, Trade, Forestry and Water </a:t>
            </a:r>
            <a:r>
              <a:rPr lang="en-US" sz="1600" dirty="0" smtClean="0">
                <a:solidFill>
                  <a:schemeClr val="tx1"/>
                </a:solidFill>
              </a:rPr>
              <a:t>Management,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Protection and Rescue Directorate &amp; National coordinator for Reducing </a:t>
            </a:r>
            <a:r>
              <a:rPr lang="en-US" sz="1600" dirty="0" smtClean="0">
                <a:solidFill>
                  <a:schemeClr val="tx1"/>
                </a:solidFill>
              </a:rPr>
              <a:t>Risks,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Institute of Earthquake </a:t>
            </a:r>
            <a:r>
              <a:rPr lang="en-US" sz="1600" dirty="0" smtClean="0">
                <a:solidFill>
                  <a:schemeClr val="tx1"/>
                </a:solidFill>
              </a:rPr>
              <a:t>Engineering and Seismology 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National </a:t>
            </a:r>
            <a:r>
              <a:rPr lang="en-US" sz="1600" dirty="0" smtClean="0">
                <a:solidFill>
                  <a:schemeClr val="tx1"/>
                </a:solidFill>
              </a:rPr>
              <a:t>Hydro meteorological Service, and</a:t>
            </a:r>
          </a:p>
          <a:p>
            <a:pPr lvl="3" indent="-342900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National Bureau of </a:t>
            </a:r>
            <a:r>
              <a:rPr lang="en-US" sz="1600" dirty="0" smtClean="0">
                <a:solidFill>
                  <a:schemeClr val="tx1"/>
                </a:solidFill>
              </a:rPr>
              <a:t>Insurance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1257300" lvl="3" indent="0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985838" lvl="3" indent="-261938" algn="just">
              <a:buClr>
                <a:srgbClr val="A40000"/>
              </a:buClr>
              <a:buFont typeface="Courier New" pitchFamily="49" charset="0"/>
              <a:buChar char="o"/>
              <a:tabLst>
                <a:tab pos="107791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The main outcome of  the working group deliberations is to formulate changes (caused by the new risk-based catastrophe approach) in government pre-and-post policies that would shift the burden of disaster risk from government budget to the insurance sector</a:t>
            </a:r>
          </a:p>
          <a:p>
            <a:pPr marL="400050" lvl="1" indent="0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696464"/>
                </a:solidFill>
                <a:latin typeface="Arial" charset="0"/>
              </a:rPr>
              <a:t>ISA as implementing agency</a:t>
            </a:r>
            <a:endParaRPr lang="mk-MK" sz="2600" b="1" dirty="0">
              <a:solidFill>
                <a:srgbClr val="69646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36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85813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96850" y="1125538"/>
            <a:ext cx="87503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2857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buClr>
                <a:srgbClr val="A40000"/>
              </a:buClr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Activities</a:t>
            </a:r>
          </a:p>
          <a:p>
            <a:pPr marL="0" indent="0">
              <a:buClr>
                <a:srgbClr val="A40000"/>
              </a:buClr>
              <a:defRPr/>
            </a:pPr>
            <a:endParaRPr lang="en-US" sz="2000" u="sng" dirty="0">
              <a:solidFill>
                <a:schemeClr val="tx1"/>
              </a:solidFill>
            </a:endParaRPr>
          </a:p>
          <a:p>
            <a:pPr marL="0" indent="0">
              <a:buClr>
                <a:srgbClr val="A40000"/>
              </a:buClr>
              <a:defRPr/>
            </a:pPr>
            <a:r>
              <a:rPr lang="en-US" sz="2000" u="sng" dirty="0" smtClean="0">
                <a:solidFill>
                  <a:srgbClr val="CC0000"/>
                </a:solidFill>
              </a:rPr>
              <a:t>Insurance working group</a:t>
            </a:r>
          </a:p>
          <a:p>
            <a:pPr marL="0" indent="0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00050" lvl="1" indent="0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Insurance working group is created consisting of representatives of the ISA , insurance industry and the National bureau and chaired by the ISA</a:t>
            </a:r>
          </a:p>
          <a:p>
            <a:pPr marL="400050" lvl="1" indent="0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working group will be assisted by the Europa Re project consultants</a:t>
            </a:r>
          </a:p>
          <a:p>
            <a:pPr marL="400050" lvl="1" indent="0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985838" lvl="3" indent="-261938">
              <a:buClr>
                <a:srgbClr val="A40000"/>
              </a:buClr>
              <a:buFont typeface="Courier New" pitchFamily="49" charset="0"/>
              <a:buChar char="o"/>
              <a:tabLst>
                <a:tab pos="107791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The main outcome of the working group deliberations is the development of the risk-based supervision regulations, regulatory automated tools (risk models) and reporting standards for the markets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696464"/>
                </a:solidFill>
                <a:latin typeface="Arial" charset="0"/>
              </a:rPr>
              <a:t>ISA as implementing agency</a:t>
            </a:r>
            <a:endParaRPr lang="mk-MK" sz="2600" b="1" dirty="0">
              <a:solidFill>
                <a:srgbClr val="696464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463" y="892175"/>
            <a:ext cx="9144001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696464"/>
                </a:solidFill>
                <a:latin typeface="Arial" charset="0"/>
              </a:rPr>
              <a:t>Introducing the risk-based supervision for catastrophe risks</a:t>
            </a:r>
            <a:endParaRPr lang="mk-MK" sz="26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15900" y="1628775"/>
            <a:ext cx="84248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2857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buClr>
                <a:srgbClr val="A40000"/>
              </a:buClr>
              <a:defRPr/>
            </a:pPr>
            <a:r>
              <a:rPr lang="en-US" sz="2000" u="sng" smtClean="0">
                <a:solidFill>
                  <a:schemeClr val="tx1"/>
                </a:solidFill>
              </a:rPr>
              <a:t>Advantages compared to rule-based supervision:</a:t>
            </a:r>
          </a:p>
          <a:p>
            <a:pPr marL="0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0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Principle based</a:t>
            </a: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Better alignment with (internal) risk management developments</a:t>
            </a: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Economic perspective: all assets and liabilities are measured at fair value</a:t>
            </a: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Risk sensitive solvency requirements in line with recent market developments</a:t>
            </a: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lvl="2" eaLnBrk="1" hangingPunct="1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85813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696464"/>
                </a:solidFill>
                <a:latin typeface="Arial" charset="0"/>
              </a:rPr>
              <a:t>Introducing the risk-based supervision for catastrophe risks</a:t>
            </a:r>
            <a:endParaRPr lang="mk-MK" sz="26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3" y="1441450"/>
            <a:ext cx="8424862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2" indent="-285750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285750" lvl="2" indent="-285750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285750" lvl="2" indent="-28575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Strengthening the reporting standards</a:t>
            </a:r>
          </a:p>
          <a:p>
            <a:pPr marL="800100" lvl="3" indent="-342900">
              <a:buClr>
                <a:srgbClr val="A40000"/>
              </a:buClr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template in the Rulebook for Insurance statistical standards, intended to present the main parameters related to main types of catastrophic risks</a:t>
            </a:r>
          </a:p>
          <a:p>
            <a:pPr marL="800100" lvl="3" indent="-342900">
              <a:buClr>
                <a:srgbClr val="A40000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285750" lvl="2" indent="-28575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New rulebook on calculating the retention level and maximum probable loss</a:t>
            </a:r>
          </a:p>
          <a:p>
            <a:pPr marL="804863" lvl="1" indent="-354013">
              <a:buClr>
                <a:srgbClr val="A40000"/>
              </a:buClr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reinsurers and quality of reinsurance</a:t>
            </a:r>
          </a:p>
          <a:p>
            <a:pPr marL="804863" lvl="1" indent="-354013">
              <a:buClr>
                <a:srgbClr val="A40000"/>
              </a:buClr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reinsurance program</a:t>
            </a:r>
          </a:p>
          <a:p>
            <a:pPr marL="804863" lvl="1" indent="-354013">
              <a:buClr>
                <a:srgbClr val="A40000"/>
              </a:buClr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provisions related to catastrophic risks</a:t>
            </a:r>
          </a:p>
          <a:p>
            <a:pPr marL="804863" lvl="1" indent="-354013">
              <a:buClr>
                <a:srgbClr val="A40000"/>
              </a:buClr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reporting to ISA</a:t>
            </a:r>
          </a:p>
          <a:p>
            <a:pPr marL="804863" lvl="1" indent="-354013">
              <a:buClr>
                <a:srgbClr val="A40000"/>
              </a:buCl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2388" lvl="1" indent="1588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 Education and increasing the financial </a:t>
            </a:r>
            <a:r>
              <a:rPr lang="en-US" sz="2000" dirty="0" smtClean="0">
                <a:solidFill>
                  <a:schemeClr val="tx1"/>
                </a:solidFill>
              </a:rPr>
              <a:t>literacy</a:t>
            </a:r>
          </a:p>
          <a:p>
            <a:pPr marL="804863" lvl="1" indent="-354013">
              <a:buClr>
                <a:srgbClr val="A40000"/>
              </a:buClr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wide PR campaign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announced in 2013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3050" lvl="1" indent="-273050">
              <a:buClr>
                <a:srgbClr val="A40000"/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85813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96464"/>
                </a:solidFill>
                <a:latin typeface="Arial" charset="0"/>
              </a:rPr>
              <a:t>Measures and challenges</a:t>
            </a:r>
            <a:endParaRPr lang="mk-MK" sz="4000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14313" y="1785938"/>
            <a:ext cx="864393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2857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2" eaLnBrk="1" hangingPunct="1">
              <a:buClr>
                <a:srgbClr val="A40000"/>
              </a:buClr>
              <a:buFont typeface="Wingdings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Implementing </a:t>
            </a:r>
            <a:r>
              <a:rPr lang="en-US" sz="2000" b="1" i="1">
                <a:solidFill>
                  <a:srgbClr val="A40000"/>
                </a:solidFill>
              </a:rPr>
              <a:t>risk-based supervision </a:t>
            </a:r>
            <a:r>
              <a:rPr lang="en-US" sz="2000">
                <a:solidFill>
                  <a:schemeClr val="tx1"/>
                </a:solidFill>
              </a:rPr>
              <a:t>through the technical assistance of the World Bank</a:t>
            </a:r>
          </a:p>
          <a:p>
            <a:pPr lvl="2" eaLnBrk="1" hangingPunct="1">
              <a:buClr>
                <a:srgbClr val="A40000"/>
              </a:buClr>
            </a:pPr>
            <a:endParaRPr lang="en-US" sz="2000">
              <a:solidFill>
                <a:schemeClr val="tx1"/>
              </a:solidFill>
            </a:endParaRPr>
          </a:p>
          <a:p>
            <a:pPr lvl="2" eaLnBrk="1" hangingPunct="1">
              <a:buClr>
                <a:srgbClr val="A40000"/>
              </a:buClr>
              <a:buFont typeface="Wingdings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Establishment of necessary regulation related to the tariffs and conditions (including catastrophic risks)</a:t>
            </a:r>
          </a:p>
          <a:p>
            <a:pPr lvl="2" eaLnBrk="1" hangingPunct="1">
              <a:buClr>
                <a:srgbClr val="A40000"/>
              </a:buClr>
            </a:pPr>
            <a:endParaRPr lang="en-US" sz="2000">
              <a:solidFill>
                <a:schemeClr val="tx1"/>
              </a:solidFill>
            </a:endParaRPr>
          </a:p>
          <a:p>
            <a:pPr lvl="2" eaLnBrk="1" hangingPunct="1">
              <a:buClr>
                <a:srgbClr val="A40000"/>
              </a:buClr>
              <a:buFont typeface="Wingdings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Further increase of the awareness and culture for buying catastrophic coverage</a:t>
            </a:r>
          </a:p>
          <a:p>
            <a:pPr lvl="2" eaLnBrk="1" hangingPunct="1">
              <a:buClr>
                <a:srgbClr val="A40000"/>
              </a:buClr>
              <a:buFont typeface="Wingdings" pitchFamily="2" charset="2"/>
              <a:buChar char="v"/>
            </a:pPr>
            <a:endParaRPr lang="en-US" sz="2000">
              <a:solidFill>
                <a:schemeClr val="tx1"/>
              </a:solidFill>
            </a:endParaRPr>
          </a:p>
          <a:p>
            <a:pPr lvl="2" eaLnBrk="1" hangingPunct="1">
              <a:buClr>
                <a:srgbClr val="A40000"/>
              </a:buClr>
              <a:buFont typeface="Wingdings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Strengthening the international cooperation among Europa Re participants by signing MoU</a:t>
            </a:r>
          </a:p>
          <a:p>
            <a:pPr lvl="2" eaLnBrk="1" hangingPunct="1">
              <a:buClr>
                <a:srgbClr val="A40000"/>
              </a:buClr>
              <a:buFont typeface="Wingdings" pitchFamily="2" charset="2"/>
              <a:buChar char="v"/>
            </a:pPr>
            <a:endParaRPr lang="en-US" sz="2000">
              <a:solidFill>
                <a:schemeClr val="tx1"/>
              </a:solidFill>
            </a:endParaRPr>
          </a:p>
          <a:p>
            <a:pPr lvl="2" eaLnBrk="1" hangingPunct="1">
              <a:buClr>
                <a:srgbClr val="A40000"/>
              </a:buClr>
              <a:buFont typeface="Wingdings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Capacity building</a:t>
            </a:r>
          </a:p>
          <a:p>
            <a:pPr lvl="2" eaLnBrk="1" hangingPunct="1">
              <a:buClr>
                <a:srgbClr val="A40000"/>
              </a:buClr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0" y="1000125"/>
            <a:ext cx="2928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>
                <a:srgbClr val="A40000"/>
              </a:buClr>
            </a:pPr>
            <a:r>
              <a:rPr lang="en-US" sz="2400" u="sng">
                <a:solidFill>
                  <a:schemeClr val="tx1"/>
                </a:solidFill>
                <a:latin typeface="Arial" charset="0"/>
              </a:rPr>
              <a:t>Further steps….</a:t>
            </a:r>
            <a:endParaRPr lang="mk-MK" sz="2400" u="sng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463" y="892175"/>
            <a:ext cx="9144001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8234363" y="5980113"/>
            <a:ext cx="7064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600" b="1">
                <a:solidFill>
                  <a:srgbClr val="696464"/>
                </a:solidFill>
                <a:latin typeface="Arial" charset="0"/>
              </a:rPr>
              <a:t>Introducing the risk-based supervision for catastrophe risks</a:t>
            </a:r>
            <a:endParaRPr lang="mk-MK" sz="2600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50825" y="1412875"/>
            <a:ext cx="8424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8001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A40000"/>
              </a:buClr>
            </a:pPr>
            <a:r>
              <a:rPr lang="en-US" sz="2000" u="sng">
                <a:solidFill>
                  <a:schemeClr val="tx1"/>
                </a:solidFill>
              </a:rPr>
              <a:t>Objectives</a:t>
            </a:r>
          </a:p>
          <a:p>
            <a:pPr>
              <a:buClr>
                <a:srgbClr val="A40000"/>
              </a:buClr>
            </a:pPr>
            <a:endParaRPr lang="en-US" sz="2000">
              <a:solidFill>
                <a:schemeClr val="tx1"/>
              </a:solidFill>
            </a:endParaRPr>
          </a:p>
          <a:p>
            <a:pPr lvl="1">
              <a:buClr>
                <a:srgbClr val="A40000"/>
              </a:buClr>
              <a:buFont typeface="Wingdings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Ensure </a:t>
            </a:r>
            <a:r>
              <a:rPr lang="en-US" sz="2000">
                <a:solidFill>
                  <a:srgbClr val="A40000"/>
                </a:solidFill>
              </a:rPr>
              <a:t>adequate solvency </a:t>
            </a:r>
            <a:r>
              <a:rPr lang="en-US" sz="2000">
                <a:solidFill>
                  <a:schemeClr val="tx1"/>
                </a:solidFill>
              </a:rPr>
              <a:t>of insurance companies writing property catastrophe business</a:t>
            </a:r>
          </a:p>
        </p:txBody>
      </p: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788988" y="2903538"/>
            <a:ext cx="7531100" cy="3167062"/>
            <a:chOff x="697472" y="3212976"/>
            <a:chExt cx="7531568" cy="3168352"/>
          </a:xfrm>
        </p:grpSpPr>
        <p:sp>
          <p:nvSpPr>
            <p:cNvPr id="12295" name="TextBox 1"/>
            <p:cNvSpPr txBox="1">
              <a:spLocks noChangeArrowheads="1"/>
            </p:cNvSpPr>
            <p:nvPr/>
          </p:nvSpPr>
          <p:spPr bwMode="auto">
            <a:xfrm>
              <a:off x="965946" y="3488780"/>
              <a:ext cx="717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A40000"/>
                </a:buClr>
              </a:pPr>
              <a:r>
                <a:rPr lang="en-US" sz="2000">
                  <a:solidFill>
                    <a:schemeClr val="tx1"/>
                  </a:solidFill>
                </a:rPr>
                <a:t>The level of own surplus capital allocated to catastrophe insurance</a:t>
              </a:r>
            </a:p>
          </p:txBody>
        </p:sp>
        <p:sp>
          <p:nvSpPr>
            <p:cNvPr id="12296" name="TextBox 1"/>
            <p:cNvSpPr txBox="1">
              <a:spLocks noChangeArrowheads="1"/>
            </p:cNvSpPr>
            <p:nvPr/>
          </p:nvSpPr>
          <p:spPr bwMode="auto">
            <a:xfrm>
              <a:off x="2101918" y="4487054"/>
              <a:ext cx="47226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catastrophe reinsurance adjusted coverage </a:t>
              </a:r>
            </a:p>
          </p:txBody>
        </p:sp>
        <p:sp>
          <p:nvSpPr>
            <p:cNvPr id="12297" name="TextBox 1"/>
            <p:cNvSpPr txBox="1">
              <a:spLocks noChangeArrowheads="1"/>
            </p:cNvSpPr>
            <p:nvPr/>
          </p:nvSpPr>
          <p:spPr bwMode="auto">
            <a:xfrm>
              <a:off x="1654596" y="5667307"/>
              <a:ext cx="5617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aggregate gross PML for specified year return period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44813" y="4758890"/>
              <a:ext cx="65274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sym typeface="Mathematica3"/>
                </a:rPr>
                <a:t></a:t>
              </a:r>
              <a:endParaRPr lang="en-US" sz="5400" b="1">
                <a:ln w="31550" cmpd="sng">
                  <a:solidFill>
                    <a:srgbClr val="A4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6527" y="3688835"/>
              <a:ext cx="52931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sym typeface="Mathematica3"/>
                </a:rPr>
                <a:t>+</a:t>
              </a:r>
              <a:endParaRPr lang="en-US" sz="5400" b="1">
                <a:ln w="31550" cmpd="sng">
                  <a:solidFill>
                    <a:srgbClr val="A4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697472" y="3212976"/>
              <a:ext cx="7531568" cy="3168352"/>
            </a:xfrm>
            <a:prstGeom prst="rect">
              <a:avLst/>
            </a:prstGeom>
            <a:noFill/>
            <a:ln w="9525" algn="ctr">
              <a:solidFill>
                <a:srgbClr val="A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463" y="892175"/>
            <a:ext cx="9144001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600" b="1">
                <a:solidFill>
                  <a:srgbClr val="696464"/>
                </a:solidFill>
                <a:latin typeface="Arial" charset="0"/>
              </a:rPr>
              <a:t>Introducing the risk-based supervision for catastrophe risks</a:t>
            </a:r>
            <a:endParaRPr lang="mk-MK" sz="2600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50825" y="1412875"/>
            <a:ext cx="8424863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2857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buClr>
                <a:srgbClr val="A40000"/>
              </a:buClr>
              <a:defRPr/>
            </a:pPr>
            <a:r>
              <a:rPr lang="en-US" sz="2000" u="sng" smtClean="0">
                <a:solidFill>
                  <a:schemeClr val="tx1"/>
                </a:solidFill>
              </a:rPr>
              <a:t>Objectives</a:t>
            </a:r>
          </a:p>
          <a:p>
            <a:pPr marL="0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Ensure well designed and </a:t>
            </a:r>
            <a:r>
              <a:rPr lang="en-US" sz="2000" smtClean="0">
                <a:solidFill>
                  <a:srgbClr val="A40000"/>
                </a:solidFill>
              </a:rPr>
              <a:t>actuarially priced products</a:t>
            </a:r>
            <a:endParaRPr lang="en-US" sz="2000" smtClean="0">
              <a:solidFill>
                <a:schemeClr val="tx1"/>
              </a:solidFill>
            </a:endParaRP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Ensure </a:t>
            </a:r>
            <a:r>
              <a:rPr lang="en-US" sz="2000" smtClean="0">
                <a:solidFill>
                  <a:srgbClr val="A40000"/>
                </a:solidFill>
              </a:rPr>
              <a:t>proper claim management</a:t>
            </a:r>
            <a:r>
              <a:rPr lang="en-US" sz="2000" smtClean="0">
                <a:solidFill>
                  <a:schemeClr val="tx1"/>
                </a:solidFill>
              </a:rPr>
              <a:t> practices</a:t>
            </a: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Establish a </a:t>
            </a:r>
            <a:r>
              <a:rPr lang="en-US" sz="2000" smtClean="0">
                <a:solidFill>
                  <a:srgbClr val="A40000"/>
                </a:solidFill>
              </a:rPr>
              <a:t>regulatory framework </a:t>
            </a:r>
            <a:r>
              <a:rPr lang="en-US" sz="2000" smtClean="0">
                <a:solidFill>
                  <a:schemeClr val="tx1"/>
                </a:solidFill>
              </a:rPr>
              <a:t>which sets minimum playground principles for all operators in the market</a:t>
            </a:r>
          </a:p>
          <a:p>
            <a:pPr marL="457200" lvl="1" indent="0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Lay the groundwork for the </a:t>
            </a:r>
            <a:r>
              <a:rPr lang="en-US" sz="2000" smtClean="0">
                <a:solidFill>
                  <a:srgbClr val="A40000"/>
                </a:solidFill>
              </a:rPr>
              <a:t>introduction of Solvency II</a:t>
            </a:r>
            <a:endParaRPr lang="en-US" sz="200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mtClean="0"/>
          </a:p>
          <a:p>
            <a:pPr lvl="2" eaLnBrk="1" hangingPunct="1">
              <a:buClr>
                <a:srgbClr val="A40000"/>
              </a:buClr>
              <a:defRPr/>
            </a:pPr>
            <a:endParaRPr 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027113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250825" y="1412776"/>
            <a:ext cx="87963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2" indent="0" algn="just" eaLnBrk="1" hangingPunct="1">
              <a:buClr>
                <a:srgbClr val="A40000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Risk-based supervision approach is essential to ensure sound market development</a:t>
            </a:r>
          </a:p>
          <a:p>
            <a:pPr marL="0" indent="0" algn="just">
              <a:buClr>
                <a:srgbClr val="A40000"/>
              </a:buCl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Necessity of Public private </a:t>
            </a:r>
            <a:r>
              <a:rPr lang="en-US" dirty="0">
                <a:solidFill>
                  <a:schemeClr val="tx1"/>
                </a:solidFill>
              </a:rPr>
              <a:t>partnership </a:t>
            </a:r>
            <a:r>
              <a:rPr lang="en-US" dirty="0" smtClean="0">
                <a:solidFill>
                  <a:schemeClr val="tx1"/>
                </a:solidFill>
              </a:rPr>
              <a:t>for overcoming the market failures</a:t>
            </a: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Mandatory or Voluntary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8304213" y="5994400"/>
            <a:ext cx="742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43062" y="1628800"/>
            <a:ext cx="8424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2" indent="0" algn="ctr" eaLnBrk="1" hangingPunct="1">
              <a:buClr>
                <a:srgbClr val="A40000"/>
              </a:buClr>
              <a:defRPr/>
            </a:pPr>
            <a:r>
              <a:rPr lang="en-US" sz="7200" dirty="0" smtClean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74638" y="4945459"/>
            <a:ext cx="87725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INSURANCE SUPERVISION AGENCY</a:t>
            </a:r>
            <a:endParaRPr lang="en-US" sz="16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Vasil</a:t>
            </a:r>
            <a:r>
              <a:rPr lang="en-US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Glavinov</a:t>
            </a:r>
            <a:r>
              <a:rPr lang="en-US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No.12,  TCC Plaza, 2nd floor </a:t>
            </a:r>
          </a:p>
          <a:p>
            <a:pPr algn="ctr"/>
            <a:r>
              <a:rPr lang="pt-BR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 Skopje, Macedonia</a:t>
            </a:r>
            <a:endParaRPr lang="en-US" sz="16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Tel: +389 2 3254 050 </a:t>
            </a:r>
            <a:r>
              <a:rPr lang="pt-BR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Fax:</a:t>
            </a:r>
            <a:r>
              <a:rPr lang="mk-MK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+389 2 3290 240</a:t>
            </a:r>
            <a:endParaRPr lang="en-US" sz="16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E-mail: contact@aso.mk</a:t>
            </a:r>
            <a:endParaRPr lang="en-US" sz="16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www.aso.mk</a:t>
            </a:r>
            <a:r>
              <a:rPr lang="en-US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2" indent="0" eaLnBrk="1" hangingPunct="1">
              <a:buClr>
                <a:srgbClr val="A40000"/>
              </a:buClr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8304213" y="5994400"/>
            <a:ext cx="742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573016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65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20750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8288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696464"/>
                </a:solidFill>
                <a:latin typeface="Arial" charset="0"/>
              </a:rPr>
              <a:t>Natural catastrophes and man-made disasters in </a:t>
            </a:r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2012</a:t>
            </a:r>
            <a:endParaRPr lang="mk-MK" sz="3200" b="1" dirty="0">
              <a:solidFill>
                <a:srgbClr val="696464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8" y="1412776"/>
            <a:ext cx="85972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87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20750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8288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Insurance </a:t>
            </a:r>
            <a:r>
              <a:rPr lang="en-US" sz="3200" b="1" dirty="0">
                <a:solidFill>
                  <a:srgbClr val="696464"/>
                </a:solidFill>
                <a:latin typeface="Arial" charset="0"/>
              </a:rPr>
              <a:t>in disaster mitigation </a:t>
            </a:r>
            <a:endParaRPr lang="mk-MK" sz="3200" b="1" dirty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endParaRPr lang="mk-MK" sz="32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5" y="1133475"/>
            <a:ext cx="9026525" cy="44485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pPr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ysClr val="windowText" lastClr="000000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1992 U.N. Framework Convention on Climate Change and the Kyoto Protocol refer to the potential </a:t>
            </a:r>
            <a:r>
              <a:rPr lang="en-US" sz="2800" dirty="0" smtClean="0">
                <a:solidFill>
                  <a:sysClr val="windowText" lastClr="000000"/>
                </a:solidFill>
                <a:ea typeface="+mn-ea"/>
                <a:cs typeface="+mn-cs"/>
              </a:rPr>
              <a:t>role</a:t>
            </a:r>
            <a:r>
              <a:rPr lang="en-US" sz="2800" dirty="0" smtClean="0">
                <a:solidFill>
                  <a:schemeClr val="tx1"/>
                </a:solidFill>
              </a:rPr>
              <a:t> of insurance in disaster mitigation. </a:t>
            </a:r>
          </a:p>
          <a:p>
            <a:pPr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defRPr/>
            </a:pPr>
            <a:r>
              <a:rPr lang="en-US" sz="2800" dirty="0" smtClean="0">
                <a:solidFill>
                  <a:sysClr val="windowText" lastClr="000000"/>
                </a:solidFill>
              </a:rPr>
              <a:t>      </a:t>
            </a:r>
          </a:p>
          <a:p>
            <a:pPr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 The Hyogo Framework for Action 2005–2015 identifies the need to promote the development of financial risk-sharing mechanisms, particularly insurance and reinsurance against disasters, as a priority action for building the resilience of nations and communities to recover from disasters.</a:t>
            </a:r>
          </a:p>
          <a:p>
            <a:pPr lvl="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defRPr/>
            </a:pP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81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20750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8288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Cost of the natural disasters</a:t>
            </a:r>
          </a:p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endParaRPr lang="en-US" sz="32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5" y="1133475"/>
            <a:ext cx="90265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 </a:t>
            </a:r>
            <a:endParaRPr lang="en-US" sz="2800" dirty="0" smtClean="0">
              <a:solidFill>
                <a:schemeClr val="tx1"/>
              </a:solidFill>
            </a:endParaRPr>
          </a:p>
          <a:p>
            <a:pPr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defRPr/>
            </a:pP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51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967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20750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8288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Catastrophe </a:t>
            </a:r>
            <a:r>
              <a:rPr lang="en-US" sz="3200" b="1" dirty="0">
                <a:solidFill>
                  <a:srgbClr val="696464"/>
                </a:solidFill>
                <a:latin typeface="Arial" charset="0"/>
              </a:rPr>
              <a:t>risk financing</a:t>
            </a:r>
            <a:endParaRPr lang="mk-MK" sz="3200" b="1" dirty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 </a:t>
            </a:r>
            <a:endParaRPr lang="mk-MK" sz="3200" b="1" dirty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endParaRPr lang="mk-MK" sz="32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5" y="1133475"/>
            <a:ext cx="9026525" cy="57923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0"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More advanced economies:</a:t>
            </a:r>
          </a:p>
          <a:p>
            <a:pPr marL="628650" lvl="0" indent="-342900"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typically funded through a combination of private risk financing arrangements and an efficient public revenue system relying on wide and deep taxation catchments. </a:t>
            </a:r>
          </a:p>
          <a:p>
            <a:pPr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0850" indent="-450850"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Middle- and low-income countries:</a:t>
            </a:r>
          </a:p>
          <a:p>
            <a:pPr marL="628650" lvl="0" indent="-342900" algn="just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relatively low tax ratios and ongoing fiscal pressures and where catastrophe risk markets are often underdeveloped;</a:t>
            </a:r>
          </a:p>
          <a:p>
            <a:pPr marL="628650" lvl="0" indent="-342900" algn="just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funding sources for post-disaster reconstruction tend to be more varied, with strong reliance on ex post borrowing and assistance from international donors; and</a:t>
            </a:r>
          </a:p>
          <a:p>
            <a:pPr marL="628650" lvl="0" indent="-342900" algn="just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lack of immediate liquidity in the aftermath of a disaster often retards recovery and forces the government to conduct an emergency budget reallocation, which can be harmful to the long-term fiscal stabilization programs and investment programs. </a:t>
            </a:r>
          </a:p>
          <a:p>
            <a:pPr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defRPr/>
            </a:pP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795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20750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8288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 smtClean="0">
                <a:solidFill>
                  <a:srgbClr val="696464"/>
                </a:solidFill>
                <a:latin typeface="Arial" charset="0"/>
              </a:rPr>
              <a:t>Multilateral financial agencies assistance </a:t>
            </a:r>
          </a:p>
          <a:p>
            <a:pPr algn="ctr" eaLnBrk="1" hangingPunct="1"/>
            <a:endParaRPr lang="en-US" sz="3200" b="1" dirty="0" smtClean="0">
              <a:solidFill>
                <a:srgbClr val="696464"/>
              </a:solidFill>
              <a:latin typeface="Arial" charset="0"/>
            </a:endParaRPr>
          </a:p>
          <a:p>
            <a:pPr algn="ctr" eaLnBrk="1" hangingPunct="1"/>
            <a:endParaRPr lang="en-US" sz="32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5" y="1133475"/>
            <a:ext cx="9026525" cy="44485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 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defRPr/>
            </a:pPr>
            <a:r>
              <a:rPr lang="mk-MK" sz="2800" dirty="0" smtClean="0">
                <a:solidFill>
                  <a:schemeClr val="tx1"/>
                </a:solidFill>
              </a:rPr>
              <a:t>World </a:t>
            </a:r>
            <a:r>
              <a:rPr lang="mk-MK" sz="2800" dirty="0" err="1">
                <a:solidFill>
                  <a:schemeClr val="tx1"/>
                </a:solidFill>
              </a:rPr>
              <a:t>Bank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Financial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and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Private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Sector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Development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assisted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partner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countries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in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the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development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of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catastrophe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risk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financing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solutions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since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the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late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smtClean="0">
                <a:solidFill>
                  <a:schemeClr val="tx1"/>
                </a:solidFill>
              </a:rPr>
              <a:t>1990s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531813" indent="-531813" algn="just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mk-MK" sz="2800" dirty="0" err="1">
                <a:solidFill>
                  <a:schemeClr val="tx1"/>
                </a:solidFill>
              </a:rPr>
              <a:t>Turkish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Catastrophe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Risk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Insurance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Pool</a:t>
            </a:r>
            <a:endParaRPr lang="mk-MK" sz="280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mk-MK" sz="2800" dirty="0" err="1">
                <a:solidFill>
                  <a:schemeClr val="tx1"/>
                </a:solidFill>
              </a:rPr>
              <a:t>Mongolia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Livestock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Insurance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Pool</a:t>
            </a:r>
            <a:endParaRPr lang="mk-MK" sz="280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mk-MK" sz="2800" dirty="0" err="1">
                <a:solidFill>
                  <a:schemeClr val="tx1"/>
                </a:solidFill>
              </a:rPr>
              <a:t>Caribbean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Catastrophe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Risk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Insurance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Facility</a:t>
            </a:r>
            <a:endParaRPr lang="mk-MK" sz="280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mk-MK" sz="2800" dirty="0" err="1">
                <a:solidFill>
                  <a:schemeClr val="tx1"/>
                </a:solidFill>
              </a:rPr>
              <a:t>Pacific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Catastrophe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Risk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Pool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Initiative</a:t>
            </a:r>
            <a:endParaRPr lang="mk-MK" sz="280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Romanian </a:t>
            </a:r>
            <a:r>
              <a:rPr lang="mk-MK" sz="2800" dirty="0" err="1">
                <a:solidFill>
                  <a:schemeClr val="tx1"/>
                </a:solidFill>
              </a:rPr>
              <a:t>Catastrophe</a:t>
            </a:r>
            <a:r>
              <a:rPr lang="mk-MK" sz="2800" dirty="0">
                <a:solidFill>
                  <a:schemeClr val="tx1"/>
                </a:solidFill>
              </a:rPr>
              <a:t> </a:t>
            </a:r>
            <a:r>
              <a:rPr lang="mk-MK" sz="2800" dirty="0" err="1">
                <a:solidFill>
                  <a:schemeClr val="tx1"/>
                </a:solidFill>
              </a:rPr>
              <a:t>Poo</a:t>
            </a:r>
            <a:r>
              <a:rPr lang="en-US" sz="2800" dirty="0">
                <a:solidFill>
                  <a:schemeClr val="tx1"/>
                </a:solidFill>
              </a:rPr>
              <a:t>l</a:t>
            </a:r>
            <a:endParaRPr lang="mk-MK" sz="2800" dirty="0">
              <a:solidFill>
                <a:schemeClr val="tx1"/>
              </a:solidFill>
            </a:endParaRPr>
          </a:p>
          <a:p>
            <a:pPr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defRPr/>
            </a:pP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1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8934" y="122238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696464"/>
                </a:solidFill>
                <a:latin typeface="Arial" charset="0"/>
              </a:rPr>
              <a:t>Case of Macedonia</a:t>
            </a:r>
            <a:endParaRPr lang="mk-MK" sz="4000" b="1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96975"/>
            <a:ext cx="87264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 algn="just">
              <a:buClr>
                <a:srgbClr val="A40000"/>
              </a:buCl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Macedonia is highly vulnerable to natural disasters (especially earthquake and flood) and climate </a:t>
            </a:r>
            <a:r>
              <a:rPr lang="en-US" sz="2400" dirty="0" smtClean="0">
                <a:solidFill>
                  <a:schemeClr val="tx1"/>
                </a:solidFill>
              </a:rPr>
              <a:t>changes</a:t>
            </a:r>
          </a:p>
          <a:p>
            <a:pPr marL="442913" lvl="1" indent="0" algn="just">
              <a:buClr>
                <a:srgbClr val="A40000"/>
              </a:buClr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Insurance </a:t>
            </a:r>
            <a:r>
              <a:rPr lang="en-US" sz="2400" dirty="0">
                <a:solidFill>
                  <a:schemeClr val="tx1"/>
                </a:solidFill>
              </a:rPr>
              <a:t>coverage of natural hazards among homeowners and small and mid size businesses is almost </a:t>
            </a:r>
            <a:r>
              <a:rPr lang="en-US" sz="2400" dirty="0" smtClean="0">
                <a:solidFill>
                  <a:schemeClr val="tx1"/>
                </a:solidFill>
              </a:rPr>
              <a:t>non-existent</a:t>
            </a:r>
          </a:p>
          <a:p>
            <a:pPr marL="1185863" lvl="2" indent="-285750" algn="just">
              <a:buClr>
                <a:srgbClr val="A40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only </a:t>
            </a:r>
            <a:r>
              <a:rPr lang="en-US" sz="2400" dirty="0">
                <a:solidFill>
                  <a:schemeClr val="tx1"/>
                </a:solidFill>
              </a:rPr>
              <a:t>1-2 houses out of 100 currently have catastrophe insurance </a:t>
            </a:r>
            <a:r>
              <a:rPr lang="en-US" sz="2400" dirty="0" smtClean="0">
                <a:solidFill>
                  <a:schemeClr val="tx1"/>
                </a:solidFill>
              </a:rPr>
              <a:t>coverage</a:t>
            </a:r>
          </a:p>
          <a:p>
            <a:pPr lvl="1" indent="0" algn="just">
              <a:buClr>
                <a:srgbClr val="A4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>
                <a:solidFill>
                  <a:schemeClr val="tx1"/>
                </a:solidFill>
              </a:rPr>
              <a:t>case of </a:t>
            </a:r>
            <a:r>
              <a:rPr lang="en-US" sz="2400" dirty="0" smtClean="0">
                <a:solidFill>
                  <a:schemeClr val="tx1"/>
                </a:solidFill>
              </a:rPr>
              <a:t>major damage event would </a:t>
            </a:r>
            <a:r>
              <a:rPr lang="en-US" sz="2400" dirty="0">
                <a:solidFill>
                  <a:schemeClr val="tx1"/>
                </a:solidFill>
              </a:rPr>
              <a:t>have to </a:t>
            </a:r>
            <a:r>
              <a:rPr lang="en-US" sz="2400" dirty="0" smtClean="0">
                <a:solidFill>
                  <a:schemeClr val="tx1"/>
                </a:solidFill>
              </a:rPr>
              <a:t>appeal for  </a:t>
            </a:r>
            <a:r>
              <a:rPr lang="en-US" sz="2400" dirty="0">
                <a:solidFill>
                  <a:schemeClr val="tx1"/>
                </a:solidFill>
              </a:rPr>
              <a:t>government </a:t>
            </a:r>
            <a:r>
              <a:rPr lang="en-US" sz="2400" dirty="0" smtClean="0">
                <a:solidFill>
                  <a:schemeClr val="tx1"/>
                </a:solidFill>
              </a:rPr>
              <a:t>help</a:t>
            </a: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728663" lvl="1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 indent="0">
              <a:buClr>
                <a:srgbClr val="A40000"/>
              </a:buCl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93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212725"/>
          </a:xfrm>
          <a:prstGeom prst="rect">
            <a:avLst/>
          </a:prstGeom>
          <a:gradFill flip="none" rotWithShape="1">
            <a:gsLst>
              <a:gs pos="48000">
                <a:srgbClr val="A40000"/>
              </a:gs>
              <a:gs pos="56000">
                <a:srgbClr val="E6E6E6"/>
              </a:gs>
              <a:gs pos="56000">
                <a:srgbClr val="C00000"/>
              </a:gs>
              <a:gs pos="85001">
                <a:srgbClr val="7D8496"/>
              </a:gs>
            </a:gsLst>
            <a:path path="rect">
              <a:fillToRect l="50000" t="50000" r="50000" b="50000"/>
            </a:path>
            <a:tileRect/>
          </a:gradFill>
          <a:ln w="25560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u="sng" dirty="0">
              <a:solidFill>
                <a:srgbClr val="F2F2F2"/>
              </a:solidFill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0" b="13493"/>
          <a:stretch>
            <a:fillRect/>
          </a:stretch>
        </p:blipFill>
        <p:spPr bwMode="auto">
          <a:xfrm>
            <a:off x="7812088" y="5489575"/>
            <a:ext cx="1128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98425"/>
            <a:ext cx="8607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696464"/>
                </a:solidFill>
                <a:latin typeface="Arial" charset="0"/>
              </a:rPr>
              <a:t>Catastrophe risk environment in Macedonia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313" y="1500188"/>
            <a:ext cx="8424862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88" lvl="1" indent="-1588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Relatively small country with limited risk diversification possibilities and high </a:t>
            </a:r>
            <a:r>
              <a:rPr lang="en-US" sz="2000" dirty="0" smtClean="0">
                <a:solidFill>
                  <a:schemeClr val="tx1"/>
                </a:solidFill>
                <a:cs typeface="Calibri" pitchFamily="34" charset="0"/>
              </a:rPr>
              <a:t>risk accumulation </a:t>
            </a: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in main cities</a:t>
            </a:r>
            <a:endParaRPr lang="en-US" sz="2000" dirty="0">
              <a:solidFill>
                <a:schemeClr val="tx1"/>
              </a:solidFill>
            </a:endParaRPr>
          </a:p>
          <a:p>
            <a:pPr marL="1588" lvl="1" indent="-1588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1588" lvl="1" indent="-1588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 Low public awareness, culture, education </a:t>
            </a:r>
          </a:p>
          <a:p>
            <a:pPr marL="1588" lvl="1" indent="-1588" algn="just">
              <a:buClr>
                <a:srgbClr val="A40000"/>
              </a:buClr>
              <a:defRPr/>
            </a:pP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		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(state is considered as the only catastrophe risk absorbing mean)</a:t>
            </a:r>
          </a:p>
          <a:p>
            <a:pPr marL="1588" lvl="1" indent="-1588" algn="just">
              <a:buClr>
                <a:srgbClr val="A40000"/>
              </a:buClr>
              <a:defRPr/>
            </a:pP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marL="1588" lvl="1" indent="-1588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 Low level of insurance penetration and lack of standalone catastrophe products</a:t>
            </a:r>
          </a:p>
          <a:p>
            <a:pPr marL="1588" lvl="1" indent="-1588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1588" lvl="1" indent="-1588" algn="just">
              <a:buClr>
                <a:srgbClr val="A40000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777777"/>
                </a:solidFill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Poor catastrophe insurance risk management, including lack of proper modeling</a:t>
            </a:r>
          </a:p>
          <a:p>
            <a:pPr marL="1588" lvl="1" indent="-1588" algn="just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Clr>
                <a:srgbClr val="800000"/>
              </a:buClr>
              <a:buSzTx/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 Lack of available / affordable risk transfer alternatives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lnSpc>
                <a:spcPct val="80000"/>
              </a:lnSpc>
              <a:buClr>
                <a:srgbClr val="800000"/>
              </a:buClr>
              <a:buSzTx/>
              <a:buFont typeface="Wingdings" pitchFamily="2" charset="2"/>
              <a:buChar char="§"/>
              <a:defRPr/>
            </a:pP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  <a:p>
            <a:pPr lvl="1" algn="just">
              <a:lnSpc>
                <a:spcPct val="80000"/>
              </a:lnSpc>
              <a:buClr>
                <a:srgbClr val="800000"/>
              </a:buClr>
              <a:buSzTx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Low business volumes to attract reinsurers or any other risk transfer means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  <a:p>
            <a:pPr lvl="1" algn="just">
              <a:lnSpc>
                <a:spcPct val="80000"/>
              </a:lnSpc>
              <a:buClr>
                <a:srgbClr val="800000"/>
              </a:buClr>
              <a:buSzTx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Calibri" pitchFamily="34" charset="0"/>
              </a:rPr>
              <a:t>Gap between local insurers and international reinsurers premium rates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  <a:p>
            <a:pPr marL="1588" lvl="1" indent="-1588">
              <a:buClr>
                <a:srgbClr val="A4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Apothecary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pothecary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100000"/>
            </a:schemeClr>
          </a:gs>
          <a:gs pos="68000">
            <a:schemeClr val="phClr">
              <a:tint val="77000"/>
              <a:satMod val="100000"/>
            </a:schemeClr>
          </a:gs>
          <a:gs pos="81000">
            <a:schemeClr val="phClr">
              <a:tint val="79000"/>
              <a:satMod val="100000"/>
            </a:schemeClr>
          </a:gs>
          <a:gs pos="86000">
            <a:schemeClr val="phClr">
              <a:tint val="73000"/>
              <a:satMod val="100000"/>
            </a:schemeClr>
          </a:gs>
          <a:gs pos="100000">
            <a:schemeClr val="phClr">
              <a:tint val="35000"/>
              <a:sat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73000"/>
              <a:shade val="100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tint val="100000"/>
              <a:shade val="57000"/>
              <a:satMod val="120000"/>
            </a:schemeClr>
          </a:gs>
          <a:gs pos="80000">
            <a:schemeClr val="phClr">
              <a:tint val="100000"/>
              <a:shade val="56000"/>
              <a:satMod val="145000"/>
            </a:schemeClr>
          </a:gs>
          <a:gs pos="88000">
            <a:schemeClr val="phClr">
              <a:tint val="100000"/>
              <a:shade val="63000"/>
              <a:satMod val="160000"/>
            </a:schemeClr>
          </a:gs>
          <a:gs pos="100000">
            <a:schemeClr val="phClr">
              <a:tint val="99000"/>
              <a:shade val="100000"/>
              <a:satMod val="155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phClr">
              <a:shade val="30000"/>
              <a:satMod val="150000"/>
            </a:schemeClr>
          </a:contourClr>
        </a:sp3d>
      </a:effectStyle>
      <a:effectStyle>
        <a:effectLst>
          <a:glow rad="50800">
            <a:schemeClr val="phClr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phClr">
              <a:shade val="3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3000"/>
          <a:satMod val="14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0000"/>
              <a:satMod val="170000"/>
            </a:schemeClr>
            <a:schemeClr val="phClr">
              <a:shade val="70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Apothecary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pothecary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100000"/>
            </a:schemeClr>
          </a:gs>
          <a:gs pos="68000">
            <a:schemeClr val="phClr">
              <a:tint val="77000"/>
              <a:satMod val="100000"/>
            </a:schemeClr>
          </a:gs>
          <a:gs pos="81000">
            <a:schemeClr val="phClr">
              <a:tint val="79000"/>
              <a:satMod val="100000"/>
            </a:schemeClr>
          </a:gs>
          <a:gs pos="86000">
            <a:schemeClr val="phClr">
              <a:tint val="73000"/>
              <a:satMod val="100000"/>
            </a:schemeClr>
          </a:gs>
          <a:gs pos="100000">
            <a:schemeClr val="phClr">
              <a:tint val="35000"/>
              <a:sat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73000"/>
              <a:shade val="100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tint val="100000"/>
              <a:shade val="57000"/>
              <a:satMod val="120000"/>
            </a:schemeClr>
          </a:gs>
          <a:gs pos="80000">
            <a:schemeClr val="phClr">
              <a:tint val="100000"/>
              <a:shade val="56000"/>
              <a:satMod val="145000"/>
            </a:schemeClr>
          </a:gs>
          <a:gs pos="88000">
            <a:schemeClr val="phClr">
              <a:tint val="100000"/>
              <a:shade val="63000"/>
              <a:satMod val="160000"/>
            </a:schemeClr>
          </a:gs>
          <a:gs pos="100000">
            <a:schemeClr val="phClr">
              <a:tint val="99000"/>
              <a:shade val="100000"/>
              <a:satMod val="155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phClr">
              <a:shade val="30000"/>
              <a:satMod val="150000"/>
            </a:schemeClr>
          </a:contourClr>
        </a:sp3d>
      </a:effectStyle>
      <a:effectStyle>
        <a:effectLst>
          <a:glow rad="50800">
            <a:schemeClr val="phClr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phClr">
              <a:shade val="3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3000"/>
          <a:satMod val="14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0000"/>
              <a:satMod val="170000"/>
            </a:schemeClr>
            <a:schemeClr val="phClr">
              <a:shade val="70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1430</Words>
  <Application>Microsoft Office PowerPoint</Application>
  <PresentationFormat>On-screen Show (4:3)</PresentationFormat>
  <Paragraphs>383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Darko Blazhevski</cp:lastModifiedBy>
  <cp:revision>437</cp:revision>
  <cp:lastPrinted>2013-04-22T14:14:43Z</cp:lastPrinted>
  <dcterms:created xsi:type="dcterms:W3CDTF">2010-02-04T15:13:45Z</dcterms:created>
  <dcterms:modified xsi:type="dcterms:W3CDTF">2013-04-23T08:50:19Z</dcterms:modified>
</cp:coreProperties>
</file>